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2"/>
  </p:notesMasterIdLst>
  <p:sldIdLst>
    <p:sldId id="266" r:id="rId2"/>
    <p:sldId id="295" r:id="rId3"/>
    <p:sldId id="296" r:id="rId4"/>
    <p:sldId id="256" r:id="rId5"/>
    <p:sldId id="257" r:id="rId6"/>
    <p:sldId id="258" r:id="rId7"/>
    <p:sldId id="259" r:id="rId8"/>
    <p:sldId id="260" r:id="rId9"/>
    <p:sldId id="261" r:id="rId10"/>
    <p:sldId id="262" r:id="rId11"/>
    <p:sldId id="263" r:id="rId12"/>
    <p:sldId id="264" r:id="rId13"/>
    <p:sldId id="265" r:id="rId14"/>
    <p:sldId id="268" r:id="rId15"/>
    <p:sldId id="305" r:id="rId16"/>
    <p:sldId id="267" r:id="rId17"/>
    <p:sldId id="269" r:id="rId18"/>
    <p:sldId id="297" r:id="rId19"/>
    <p:sldId id="270" r:id="rId20"/>
    <p:sldId id="273" r:id="rId21"/>
    <p:sldId id="274" r:id="rId22"/>
    <p:sldId id="275" r:id="rId23"/>
    <p:sldId id="276" r:id="rId24"/>
    <p:sldId id="278" r:id="rId25"/>
    <p:sldId id="277" r:id="rId26"/>
    <p:sldId id="280" r:id="rId27"/>
    <p:sldId id="281" r:id="rId28"/>
    <p:sldId id="282" r:id="rId29"/>
    <p:sldId id="283" r:id="rId30"/>
    <p:sldId id="284" r:id="rId31"/>
    <p:sldId id="286" r:id="rId32"/>
    <p:sldId id="285" r:id="rId33"/>
    <p:sldId id="288" r:id="rId34"/>
    <p:sldId id="306" r:id="rId35"/>
    <p:sldId id="290" r:id="rId36"/>
    <p:sldId id="291" r:id="rId37"/>
    <p:sldId id="292" r:id="rId38"/>
    <p:sldId id="289" r:id="rId39"/>
    <p:sldId id="293" r:id="rId40"/>
    <p:sldId id="294" r:id="rId41"/>
    <p:sldId id="287" r:id="rId42"/>
    <p:sldId id="307" r:id="rId43"/>
    <p:sldId id="309" r:id="rId44"/>
    <p:sldId id="308" r:id="rId45"/>
    <p:sldId id="310" r:id="rId46"/>
    <p:sldId id="311" r:id="rId47"/>
    <p:sldId id="312" r:id="rId48"/>
    <p:sldId id="314" r:id="rId49"/>
    <p:sldId id="315" r:id="rId50"/>
    <p:sldId id="317" r:id="rId51"/>
    <p:sldId id="316" r:id="rId52"/>
    <p:sldId id="318" r:id="rId53"/>
    <p:sldId id="319" r:id="rId54"/>
    <p:sldId id="320" r:id="rId55"/>
    <p:sldId id="321" r:id="rId56"/>
    <p:sldId id="322" r:id="rId57"/>
    <p:sldId id="323" r:id="rId58"/>
    <p:sldId id="327" r:id="rId59"/>
    <p:sldId id="324" r:id="rId60"/>
    <p:sldId id="325" r:id="rId61"/>
    <p:sldId id="326" r:id="rId62"/>
    <p:sldId id="328" r:id="rId63"/>
    <p:sldId id="336" r:id="rId64"/>
    <p:sldId id="329" r:id="rId65"/>
    <p:sldId id="330" r:id="rId66"/>
    <p:sldId id="331" r:id="rId67"/>
    <p:sldId id="332" r:id="rId68"/>
    <p:sldId id="333" r:id="rId69"/>
    <p:sldId id="334" r:id="rId70"/>
    <p:sldId id="335" r:id="rId71"/>
  </p:sldIdLst>
  <p:sldSz cx="13004800" cy="9753600"/>
  <p:notesSz cx="6858000" cy="9144000"/>
  <p:defaultTextStyle>
    <a:defPPr marL="0" marR="0" indent="0" algn="l" defTabSz="914354"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17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589" algn="ctr" defTabSz="58417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176" algn="ctr" defTabSz="58417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765" algn="ctr" defTabSz="58417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354" algn="ctr" defTabSz="58417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2941" algn="ctr" defTabSz="58417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530" algn="ctr" defTabSz="58417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119" algn="ctr" defTabSz="58417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706" algn="ctr" defTabSz="58417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7"/>
    <p:restoredTop sz="94661"/>
  </p:normalViewPr>
  <p:slideViewPr>
    <p:cSldViewPr snapToGrid="0" snapToObjects="1">
      <p:cViewPr varScale="1">
        <p:scale>
          <a:sx n="110" d="100"/>
          <a:sy n="110" d="100"/>
        </p:scale>
        <p:origin x="-128" y="-1216"/>
      </p:cViewPr>
      <p:guideLst>
        <p:guide orient="horz" pos="3072"/>
        <p:guide pos="409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31667461"/>
      </p:ext>
    </p:extLst>
  </p:cSld>
  <p:clrMap bg1="lt1" tx1="dk1" bg2="lt2" tx2="dk2" accent1="accent1" accent2="accent2" accent3="accent3" accent4="accent4" accent5="accent5" accent6="accent6" hlink="hlink" folHlink="folHlink"/>
  <p:notesStyle>
    <a:lvl1pPr defTabSz="457176" latinLnBrk="0">
      <a:lnSpc>
        <a:spcPct val="117999"/>
      </a:lnSpc>
      <a:defRPr sz="2100">
        <a:latin typeface="Helvetica Neue"/>
        <a:ea typeface="Helvetica Neue"/>
        <a:cs typeface="Helvetica Neue"/>
        <a:sym typeface="Helvetica Neue"/>
      </a:defRPr>
    </a:lvl1pPr>
    <a:lvl2pPr indent="228589" defTabSz="457176" latinLnBrk="0">
      <a:lnSpc>
        <a:spcPct val="117999"/>
      </a:lnSpc>
      <a:defRPr sz="2100">
        <a:latin typeface="Helvetica Neue"/>
        <a:ea typeface="Helvetica Neue"/>
        <a:cs typeface="Helvetica Neue"/>
        <a:sym typeface="Helvetica Neue"/>
      </a:defRPr>
    </a:lvl2pPr>
    <a:lvl3pPr indent="457176" defTabSz="457176" latinLnBrk="0">
      <a:lnSpc>
        <a:spcPct val="117999"/>
      </a:lnSpc>
      <a:defRPr sz="2100">
        <a:latin typeface="Helvetica Neue"/>
        <a:ea typeface="Helvetica Neue"/>
        <a:cs typeface="Helvetica Neue"/>
        <a:sym typeface="Helvetica Neue"/>
      </a:defRPr>
    </a:lvl3pPr>
    <a:lvl4pPr indent="685765" defTabSz="457176" latinLnBrk="0">
      <a:lnSpc>
        <a:spcPct val="117999"/>
      </a:lnSpc>
      <a:defRPr sz="2100">
        <a:latin typeface="Helvetica Neue"/>
        <a:ea typeface="Helvetica Neue"/>
        <a:cs typeface="Helvetica Neue"/>
        <a:sym typeface="Helvetica Neue"/>
      </a:defRPr>
    </a:lvl4pPr>
    <a:lvl5pPr indent="914354" defTabSz="457176" latinLnBrk="0">
      <a:lnSpc>
        <a:spcPct val="117999"/>
      </a:lnSpc>
      <a:defRPr sz="2100">
        <a:latin typeface="Helvetica Neue"/>
        <a:ea typeface="Helvetica Neue"/>
        <a:cs typeface="Helvetica Neue"/>
        <a:sym typeface="Helvetica Neue"/>
      </a:defRPr>
    </a:lvl5pPr>
    <a:lvl6pPr indent="1142941" defTabSz="457176" latinLnBrk="0">
      <a:lnSpc>
        <a:spcPct val="117999"/>
      </a:lnSpc>
      <a:defRPr sz="2100">
        <a:latin typeface="Helvetica Neue"/>
        <a:ea typeface="Helvetica Neue"/>
        <a:cs typeface="Helvetica Neue"/>
        <a:sym typeface="Helvetica Neue"/>
      </a:defRPr>
    </a:lvl6pPr>
    <a:lvl7pPr indent="1371530" defTabSz="457176" latinLnBrk="0">
      <a:lnSpc>
        <a:spcPct val="117999"/>
      </a:lnSpc>
      <a:defRPr sz="2100">
        <a:latin typeface="Helvetica Neue"/>
        <a:ea typeface="Helvetica Neue"/>
        <a:cs typeface="Helvetica Neue"/>
        <a:sym typeface="Helvetica Neue"/>
      </a:defRPr>
    </a:lvl7pPr>
    <a:lvl8pPr indent="1600119" defTabSz="457176" latinLnBrk="0">
      <a:lnSpc>
        <a:spcPct val="117999"/>
      </a:lnSpc>
      <a:defRPr sz="2100">
        <a:latin typeface="Helvetica Neue"/>
        <a:ea typeface="Helvetica Neue"/>
        <a:cs typeface="Helvetica Neue"/>
        <a:sym typeface="Helvetica Neue"/>
      </a:defRPr>
    </a:lvl8pPr>
    <a:lvl9pPr indent="1828706" defTabSz="457176" latinLnBrk="0">
      <a:lnSpc>
        <a:spcPct val="117999"/>
      </a:lnSpc>
      <a:defRPr sz="21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DA6F961-907E-DF41-AE28-7AF52462B224}" type="slidenum">
              <a:rPr lang="en-US"/>
              <a:pPr/>
              <a:t>56</a:t>
            </a:fld>
            <a:endParaRPr lang="en-US"/>
          </a:p>
        </p:txBody>
      </p:sp>
      <p:sp>
        <p:nvSpPr>
          <p:cNvPr id="2560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6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FCAD13AB-1B3C-1C4C-A3AD-DEAF1AE6A7E3}" type="slidenum">
              <a:rPr lang="en-US"/>
              <a:pPr/>
              <a:t>65</a:t>
            </a:fld>
            <a:endParaRPr lang="en-US"/>
          </a:p>
        </p:txBody>
      </p:sp>
      <p:sp>
        <p:nvSpPr>
          <p:cNvPr id="486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6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FC8E443-EA8A-2349-BC1A-2970415FB001}" type="slidenum">
              <a:rPr lang="en-US"/>
              <a:pPr/>
              <a:t>66</a:t>
            </a:fld>
            <a:endParaRPr lang="en-US"/>
          </a:p>
        </p:txBody>
      </p:sp>
      <p:sp>
        <p:nvSpPr>
          <p:cNvPr id="2426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42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15611EBB-4B46-1D47-B26E-0477C0353E3F}" type="slidenum">
              <a:rPr lang="en-US"/>
              <a:pPr/>
              <a:t>67</a:t>
            </a:fld>
            <a:endParaRPr lang="en-US"/>
          </a:p>
        </p:txBody>
      </p:sp>
      <p:sp>
        <p:nvSpPr>
          <p:cNvPr id="2181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8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6F3C4E0B-9838-8540-A5A2-5D470842C666}" type="slidenum">
              <a:rPr lang="en-US"/>
              <a:pPr/>
              <a:t>68</a:t>
            </a:fld>
            <a:endParaRPr lang="en-US"/>
          </a:p>
        </p:txBody>
      </p:sp>
      <p:sp>
        <p:nvSpPr>
          <p:cNvPr id="653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53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5043329-58FA-8446-8145-2554321BCAFA}" type="slidenum">
              <a:rPr lang="en-US"/>
              <a:pPr/>
              <a:t>69</a:t>
            </a:fld>
            <a:endParaRPr lang="en-US"/>
          </a:p>
        </p:txBody>
      </p:sp>
      <p:sp>
        <p:nvSpPr>
          <p:cNvPr id="6287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28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ED8D25CC-01EC-0F4B-98E2-4734ED6D205D}" type="slidenum">
              <a:rPr lang="en-US"/>
              <a:pPr/>
              <a:t>70</a:t>
            </a:fld>
            <a:endParaRPr lang="en-US"/>
          </a:p>
        </p:txBody>
      </p:sp>
      <p:sp>
        <p:nvSpPr>
          <p:cNvPr id="6369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636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6077F75-88AB-F24B-B6B0-372FE5015B04}" type="slidenum">
              <a:rPr lang="en-US"/>
              <a:pPr/>
              <a:t>57</a:t>
            </a:fld>
            <a:endParaRPr lang="en-US"/>
          </a:p>
        </p:txBody>
      </p:sp>
      <p:sp>
        <p:nvSpPr>
          <p:cNvPr id="361474"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1475"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E71FF30-F5C3-9C4F-9269-FD1582B06C27}" type="slidenum">
              <a:rPr lang="en-US"/>
              <a:pPr/>
              <a:t>58</a:t>
            </a:fld>
            <a:endParaRPr lang="en-US"/>
          </a:p>
        </p:txBody>
      </p:sp>
      <p:sp>
        <p:nvSpPr>
          <p:cNvPr id="3696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96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E71FF30-F5C3-9C4F-9269-FD1582B06C27}" type="slidenum">
              <a:rPr lang="en-US"/>
              <a:pPr/>
              <a:t>59</a:t>
            </a:fld>
            <a:endParaRPr lang="en-US"/>
          </a:p>
        </p:txBody>
      </p:sp>
      <p:sp>
        <p:nvSpPr>
          <p:cNvPr id="3696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96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E71FF30-F5C3-9C4F-9269-FD1582B06C27}" type="slidenum">
              <a:rPr lang="en-US"/>
              <a:pPr/>
              <a:t>60</a:t>
            </a:fld>
            <a:endParaRPr lang="en-US"/>
          </a:p>
        </p:txBody>
      </p:sp>
      <p:sp>
        <p:nvSpPr>
          <p:cNvPr id="3696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96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E71FF30-F5C3-9C4F-9269-FD1582B06C27}" type="slidenum">
              <a:rPr lang="en-US"/>
              <a:pPr/>
              <a:t>61</a:t>
            </a:fld>
            <a:endParaRPr lang="en-US"/>
          </a:p>
        </p:txBody>
      </p:sp>
      <p:sp>
        <p:nvSpPr>
          <p:cNvPr id="3696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96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3E71FF30-F5C3-9C4F-9269-FD1582B06C27}" type="slidenum">
              <a:rPr lang="en-US"/>
              <a:pPr/>
              <a:t>62</a:t>
            </a:fld>
            <a:endParaRPr lang="en-US"/>
          </a:p>
        </p:txBody>
      </p:sp>
      <p:sp>
        <p:nvSpPr>
          <p:cNvPr id="369666" name="Rectangle 2"/>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696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8006D8D-E864-D642-A80A-2AA4147756AD}" type="slidenum">
              <a:rPr lang="en-US"/>
              <a:pPr/>
              <a:t>63</a:t>
            </a:fld>
            <a:endParaRPr lang="en-US"/>
          </a:p>
        </p:txBody>
      </p:sp>
      <p:sp>
        <p:nvSpPr>
          <p:cNvPr id="7567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5673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a:lstStyle/>
          <a:p>
            <a:fld id="{48006D8D-E864-D642-A80A-2AA4147756AD}" type="slidenum">
              <a:rPr lang="en-US"/>
              <a:pPr/>
              <a:t>64</a:t>
            </a:fld>
            <a:endParaRPr lang="en-US"/>
          </a:p>
        </p:txBody>
      </p:sp>
      <p:sp>
        <p:nvSpPr>
          <p:cNvPr id="7567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756739" name="Rectangle 3"/>
          <p:cNvSpPr>
            <a:spLocks noGrp="1" noChangeArrowheads="1"/>
          </p:cNvSpPr>
          <p:nvPr>
            <p:ph type="body" idx="1"/>
          </p:nvPr>
        </p:nvSpPr>
        <p:spPr>
          <a:xfrm>
            <a:off x="914400" y="4343400"/>
            <a:ext cx="5029200" cy="4114800"/>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1" y="1638301"/>
            <a:ext cx="10464801"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1" y="5041900"/>
            <a:ext cx="10464801"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70001" y="1638301"/>
            <a:ext cx="10464801" cy="3302000"/>
          </a:xfrm>
          <a:prstGeom prst="rect">
            <a:avLst/>
          </a:prstGeom>
        </p:spPr>
        <p:txBody>
          <a:bodyPr anchor="b">
            <a:noAutofit/>
          </a:bodyPr>
          <a:lstStyle>
            <a:lvl1pPr>
              <a:defRPr sz="8400">
                <a:latin typeface="Gill Sans"/>
                <a:ea typeface="Gill Sans"/>
                <a:cs typeface="Gill Sans"/>
                <a:sym typeface="Gill Sans"/>
              </a:defRPr>
            </a:lvl1pPr>
          </a:lstStyle>
          <a:p>
            <a:r>
              <a:t>Title Text</a:t>
            </a:r>
          </a:p>
        </p:txBody>
      </p:sp>
      <p:sp>
        <p:nvSpPr>
          <p:cNvPr id="118" name="Body Level One…"/>
          <p:cNvSpPr txBox="1">
            <a:spLocks noGrp="1"/>
          </p:cNvSpPr>
          <p:nvPr>
            <p:ph type="body" sz="quarter" idx="1"/>
          </p:nvPr>
        </p:nvSpPr>
        <p:spPr>
          <a:xfrm>
            <a:off x="1270001" y="5029200"/>
            <a:ext cx="10464801" cy="1130300"/>
          </a:xfrm>
          <a:prstGeom prst="rect">
            <a:avLst/>
          </a:prstGeom>
        </p:spPr>
        <p:txBody>
          <a:bodyPr anchor="t">
            <a:noAutofit/>
          </a:bodyPr>
          <a:lstStyle>
            <a:lvl1pPr marL="0" indent="0" algn="ctr">
              <a:spcBef>
                <a:spcPts val="0"/>
              </a:spcBef>
              <a:buSzTx/>
              <a:buNone/>
              <a:defRPr sz="3600">
                <a:latin typeface="Gill Sans"/>
                <a:ea typeface="Gill Sans"/>
                <a:cs typeface="Gill Sans"/>
                <a:sym typeface="Gill Sans"/>
              </a:defRPr>
            </a:lvl1pPr>
            <a:lvl2pPr marL="0" indent="0" algn="ctr">
              <a:spcBef>
                <a:spcPts val="0"/>
              </a:spcBef>
              <a:buSzTx/>
              <a:buNone/>
              <a:defRPr sz="3600">
                <a:latin typeface="Gill Sans"/>
                <a:ea typeface="Gill Sans"/>
                <a:cs typeface="Gill Sans"/>
                <a:sym typeface="Gill Sans"/>
              </a:defRPr>
            </a:lvl2pPr>
            <a:lvl3pPr marL="0" indent="0" algn="ctr">
              <a:spcBef>
                <a:spcPts val="0"/>
              </a:spcBef>
              <a:buSzTx/>
              <a:buNone/>
              <a:defRPr sz="3600">
                <a:latin typeface="Gill Sans"/>
                <a:ea typeface="Gill Sans"/>
                <a:cs typeface="Gill Sans"/>
                <a:sym typeface="Gill Sans"/>
              </a:defRPr>
            </a:lvl3pPr>
            <a:lvl4pPr marL="0" indent="0" algn="ctr">
              <a:spcBef>
                <a:spcPts val="0"/>
              </a:spcBef>
              <a:buSzTx/>
              <a:buNone/>
              <a:defRPr sz="3600">
                <a:latin typeface="Gill Sans"/>
                <a:ea typeface="Gill Sans"/>
                <a:cs typeface="Gill Sans"/>
                <a:sym typeface="Gill Sans"/>
              </a:defRPr>
            </a:lvl4pPr>
            <a:lvl5pPr marL="0" indent="0" algn="ctr">
              <a:spcBef>
                <a:spcPts val="0"/>
              </a:spcBef>
              <a:buSzTx/>
              <a:buNone/>
              <a:defRPr sz="36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6298847" y="9258300"/>
            <a:ext cx="394405" cy="387109"/>
          </a:xfrm>
          <a:prstGeom prst="rect">
            <a:avLst/>
          </a:prstGeom>
        </p:spPr>
        <p:txBody>
          <a:bodyPr/>
          <a:lstStyle>
            <a:lvl1pP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75360" y="8886613"/>
            <a:ext cx="2709333" cy="650240"/>
          </a:xfrm>
          <a:prstGeom prst="rect">
            <a:avLst/>
          </a:prstGeom>
        </p:spPr>
        <p:txBody>
          <a:bodyPr lIns="130046" tIns="65023" rIns="130046" bIns="65023"/>
          <a:lstStyle>
            <a:lvl1pPr>
              <a:defRPr/>
            </a:lvl1pPr>
          </a:lstStyle>
          <a:p>
            <a:endParaRPr lang="en-US"/>
          </a:p>
        </p:txBody>
      </p:sp>
      <p:sp>
        <p:nvSpPr>
          <p:cNvPr id="5" name="Footer Placeholder 4"/>
          <p:cNvSpPr>
            <a:spLocks noGrp="1"/>
          </p:cNvSpPr>
          <p:nvPr>
            <p:ph type="ftr" sz="quarter" idx="11"/>
          </p:nvPr>
        </p:nvSpPr>
        <p:spPr>
          <a:xfrm>
            <a:off x="1083733" y="9360747"/>
            <a:ext cx="11379200" cy="108373"/>
          </a:xfrm>
          <a:prstGeom prst="rect">
            <a:avLst/>
          </a:prstGeom>
        </p:spPr>
        <p:txBody>
          <a:bodyPr lIns="130046" tIns="65023" rIns="130046" bIns="65023"/>
          <a:lstStyle>
            <a:lvl1pPr>
              <a:defRPr/>
            </a:lvl1pPr>
          </a:lstStyle>
          <a:p>
            <a:r>
              <a:rPr lang="en-US"/>
              <a:t>Nick Matzke, </a:t>
            </a:r>
            <a:r>
              <a:rPr lang="en-US" b="0"/>
              <a:t>www.ncseweb.org.</a:t>
            </a:r>
            <a:r>
              <a:rPr lang="en-US"/>
              <a:t>  Darwin Day – O4R/WU – Feb. 9, 2007.  </a:t>
            </a:r>
            <a:r>
              <a:rPr lang="ja-JP" altLang="en-US">
                <a:latin typeface="+mn-lt"/>
              </a:rPr>
              <a:t>“</a:t>
            </a:r>
            <a:r>
              <a:rPr lang="en-US"/>
              <a:t>Creationism on Trial</a:t>
            </a:r>
            <a:r>
              <a:rPr lang="ja-JP" altLang="en-US">
                <a:latin typeface="+mn-lt"/>
              </a:rPr>
              <a:t>”</a:t>
            </a:r>
            <a:endParaRPr lang="en-US"/>
          </a:p>
        </p:txBody>
      </p:sp>
      <p:sp>
        <p:nvSpPr>
          <p:cNvPr id="6" name="Slide Number Placeholder 5"/>
          <p:cNvSpPr>
            <a:spLocks noGrp="1"/>
          </p:cNvSpPr>
          <p:nvPr>
            <p:ph type="sldNum" sz="quarter" idx="12"/>
          </p:nvPr>
        </p:nvSpPr>
        <p:spPr>
          <a:xfrm>
            <a:off x="6189294" y="9296400"/>
            <a:ext cx="619439" cy="348807"/>
          </a:xfrm>
        </p:spPr>
        <p:txBody>
          <a:bodyPr/>
          <a:lstStyle>
            <a:lvl1pPr>
              <a:defRPr/>
            </a:lvl1pPr>
          </a:lstStyle>
          <a:p>
            <a:r>
              <a:rPr lang="en-US"/>
              <a:t>#</a:t>
            </a:r>
            <a:fld id="{BFD8A09E-667B-1442-A034-1C24B1F159F0}" type="slidenum">
              <a:rPr lang="en-US"/>
              <a:pPr/>
              <a:t>‹#›</a:t>
            </a:fld>
            <a:r>
              <a:rPr lang="en-US"/>
              <a:t>/4</a:t>
            </a:r>
          </a:p>
        </p:txBody>
      </p:sp>
    </p:spTree>
    <p:extLst>
      <p:ext uri="{BB962C8B-B14F-4D97-AF65-F5344CB8AC3E}">
        <p14:creationId xmlns:p14="http://schemas.microsoft.com/office/powerpoint/2010/main" val="3975495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1" y="635000"/>
            <a:ext cx="5334000" cy="8216900"/>
          </a:xfrm>
          <a:prstGeom prst="rect">
            <a:avLst/>
          </a:prstGeom>
        </p:spPr>
        <p:txBody>
          <a:bodyPr lIns="91435" tIns="45717" rIns="91435" bIns="45717"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1"/>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1" y="2590800"/>
            <a:ext cx="5334000" cy="6286500"/>
          </a:xfrm>
          <a:prstGeom prst="rect">
            <a:avLst/>
          </a:prstGeom>
        </p:spPr>
        <p:txBody>
          <a:bodyPr lIns="91435" tIns="45717" rIns="91435" bIns="45717"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882" indent="-342882">
              <a:spcBef>
                <a:spcPts val="3200"/>
              </a:spcBef>
              <a:defRPr sz="2800"/>
            </a:lvl1pPr>
            <a:lvl2pPr marL="685765" indent="-342882">
              <a:spcBef>
                <a:spcPts val="3200"/>
              </a:spcBef>
              <a:defRPr sz="2800"/>
            </a:lvl2pPr>
            <a:lvl3pPr marL="1028647" indent="-342882">
              <a:spcBef>
                <a:spcPts val="3200"/>
              </a:spcBef>
              <a:defRPr sz="2800"/>
            </a:lvl3pPr>
            <a:lvl4pPr marL="1371530" indent="-342882">
              <a:spcBef>
                <a:spcPts val="3200"/>
              </a:spcBef>
              <a:defRPr sz="2800"/>
            </a:lvl4pPr>
            <a:lvl5pPr marL="1714412" indent="-342882">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10866" y="9296400"/>
            <a:ext cx="376299" cy="348807"/>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1" y="1270001"/>
            <a:ext cx="11099800" cy="7213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1" y="5092701"/>
            <a:ext cx="5334000" cy="3771900"/>
          </a:xfrm>
          <a:prstGeom prst="rect">
            <a:avLst/>
          </a:prstGeom>
        </p:spPr>
        <p:txBody>
          <a:bodyPr lIns="91435" tIns="45717" rIns="91435" bIns="45717" anchor="t">
            <a:noAutofit/>
          </a:bodyPr>
          <a:lstStyle/>
          <a:p>
            <a:endParaRPr/>
          </a:p>
        </p:txBody>
      </p:sp>
      <p:sp>
        <p:nvSpPr>
          <p:cNvPr id="84" name="Image"/>
          <p:cNvSpPr>
            <a:spLocks noGrp="1"/>
          </p:cNvSpPr>
          <p:nvPr>
            <p:ph type="pic" sz="quarter" idx="14"/>
          </p:nvPr>
        </p:nvSpPr>
        <p:spPr>
          <a:xfrm>
            <a:off x="6718301" y="889000"/>
            <a:ext cx="5334000" cy="3771900"/>
          </a:xfrm>
          <a:prstGeom prst="rect">
            <a:avLst/>
          </a:prstGeom>
        </p:spPr>
        <p:txBody>
          <a:bodyPr lIns="91435" tIns="45717" rIns="91435" bIns="45717"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5" tIns="45717" rIns="91435" bIns="45717"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1" y="6362700"/>
            <a:ext cx="10464801" cy="474655"/>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1" y="4258072"/>
            <a:ext cx="10464801" cy="627858"/>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5" tIns="45717" rIns="91435" bIns="45717"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1" y="254001"/>
            <a:ext cx="11099800" cy="215900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normAutofit/>
          </a:bodyPr>
          <a:lstStyle/>
          <a:p>
            <a:r>
              <a:t>Title Text</a:t>
            </a:r>
          </a:p>
        </p:txBody>
      </p:sp>
      <p:sp>
        <p:nvSpPr>
          <p:cNvPr id="3" name="Body Level One…"/>
          <p:cNvSpPr txBox="1">
            <a:spLocks noGrp="1"/>
          </p:cNvSpPr>
          <p:nvPr>
            <p:ph type="body" idx="1"/>
          </p:nvPr>
        </p:nvSpPr>
        <p:spPr>
          <a:xfrm>
            <a:off x="952501"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37539" y="9296400"/>
            <a:ext cx="322949" cy="348807"/>
          </a:xfrm>
          <a:prstGeom prst="rect">
            <a:avLst/>
          </a:prstGeom>
          <a:ln w="12700">
            <a:miter lim="400000"/>
          </a:ln>
        </p:spPr>
        <p:txBody>
          <a:bodyPr wrap="none" lIns="50797" tIns="50797" rIns="50797" bIns="50797">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ransition xmlns:p14="http://schemas.microsoft.com/office/powerpoint/2010/main" spd="med"/>
  <p:txStyles>
    <p:title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477" marR="0" indent="-444477" algn="l" defTabSz="584170" rtl="0" latinLnBrk="0">
        <a:lnSpc>
          <a:spcPct val="100000"/>
        </a:lnSpc>
        <a:spcBef>
          <a:spcPts val="4200"/>
        </a:spcBef>
        <a:spcAft>
          <a:spcPts val="0"/>
        </a:spcAft>
        <a:buClrTx/>
        <a:buSzPct val="145000"/>
        <a:buFontTx/>
        <a:buChar char="•"/>
        <a:tabLst/>
        <a:defRPr sz="3100" b="0" i="0" u="none" strike="noStrike" cap="none" spc="0" baseline="0">
          <a:ln>
            <a:noFill/>
          </a:ln>
          <a:solidFill>
            <a:srgbClr val="000000"/>
          </a:solidFill>
          <a:uFillTx/>
          <a:latin typeface="Helvetica Neue"/>
          <a:ea typeface="Helvetica Neue"/>
          <a:cs typeface="Helvetica Neue"/>
          <a:sym typeface="Helvetica Neue"/>
        </a:defRPr>
      </a:lvl1pPr>
      <a:lvl2pPr marL="888955" marR="0" indent="-444477" algn="l" defTabSz="584170" rtl="0" latinLnBrk="0">
        <a:lnSpc>
          <a:spcPct val="100000"/>
        </a:lnSpc>
        <a:spcBef>
          <a:spcPts val="4200"/>
        </a:spcBef>
        <a:spcAft>
          <a:spcPts val="0"/>
        </a:spcAft>
        <a:buClrTx/>
        <a:buSzPct val="145000"/>
        <a:buFontTx/>
        <a:buChar char="•"/>
        <a:tabLst/>
        <a:defRPr sz="3100" b="0" i="0" u="none" strike="noStrike" cap="none" spc="0" baseline="0">
          <a:ln>
            <a:noFill/>
          </a:ln>
          <a:solidFill>
            <a:srgbClr val="000000"/>
          </a:solidFill>
          <a:uFillTx/>
          <a:latin typeface="Helvetica Neue"/>
          <a:ea typeface="Helvetica Neue"/>
          <a:cs typeface="Helvetica Neue"/>
          <a:sym typeface="Helvetica Neue"/>
        </a:defRPr>
      </a:lvl2pPr>
      <a:lvl3pPr marL="1333432" marR="0" indent="-444477" algn="l" defTabSz="584170" rtl="0" latinLnBrk="0">
        <a:lnSpc>
          <a:spcPct val="100000"/>
        </a:lnSpc>
        <a:spcBef>
          <a:spcPts val="4200"/>
        </a:spcBef>
        <a:spcAft>
          <a:spcPts val="0"/>
        </a:spcAft>
        <a:buClrTx/>
        <a:buSzPct val="145000"/>
        <a:buFontTx/>
        <a:buChar char="•"/>
        <a:tabLst/>
        <a:defRPr sz="3100" b="0" i="0" u="none" strike="noStrike" cap="none" spc="0" baseline="0">
          <a:ln>
            <a:noFill/>
          </a:ln>
          <a:solidFill>
            <a:srgbClr val="000000"/>
          </a:solidFill>
          <a:uFillTx/>
          <a:latin typeface="Helvetica Neue"/>
          <a:ea typeface="Helvetica Neue"/>
          <a:cs typeface="Helvetica Neue"/>
          <a:sym typeface="Helvetica Neue"/>
        </a:defRPr>
      </a:lvl3pPr>
      <a:lvl4pPr marL="1777909" marR="0" indent="-444477" algn="l" defTabSz="584170" rtl="0" latinLnBrk="0">
        <a:lnSpc>
          <a:spcPct val="100000"/>
        </a:lnSpc>
        <a:spcBef>
          <a:spcPts val="4200"/>
        </a:spcBef>
        <a:spcAft>
          <a:spcPts val="0"/>
        </a:spcAft>
        <a:buClrTx/>
        <a:buSzPct val="145000"/>
        <a:buFontTx/>
        <a:buChar char="•"/>
        <a:tabLst/>
        <a:defRPr sz="3100" b="0" i="0" u="none" strike="noStrike" cap="none" spc="0" baseline="0">
          <a:ln>
            <a:noFill/>
          </a:ln>
          <a:solidFill>
            <a:srgbClr val="000000"/>
          </a:solidFill>
          <a:uFillTx/>
          <a:latin typeface="Helvetica Neue"/>
          <a:ea typeface="Helvetica Neue"/>
          <a:cs typeface="Helvetica Neue"/>
          <a:sym typeface="Helvetica Neue"/>
        </a:defRPr>
      </a:lvl4pPr>
      <a:lvl5pPr marL="2222387" marR="0" indent="-444477" algn="l" defTabSz="584170" rtl="0" latinLnBrk="0">
        <a:lnSpc>
          <a:spcPct val="100000"/>
        </a:lnSpc>
        <a:spcBef>
          <a:spcPts val="4200"/>
        </a:spcBef>
        <a:spcAft>
          <a:spcPts val="0"/>
        </a:spcAft>
        <a:buClrTx/>
        <a:buSzPct val="145000"/>
        <a:buFontTx/>
        <a:buChar char="•"/>
        <a:tabLst/>
        <a:defRPr sz="3100" b="0" i="0" u="none" strike="noStrike" cap="none" spc="0" baseline="0">
          <a:ln>
            <a:noFill/>
          </a:ln>
          <a:solidFill>
            <a:srgbClr val="000000"/>
          </a:solidFill>
          <a:uFillTx/>
          <a:latin typeface="Helvetica Neue"/>
          <a:ea typeface="Helvetica Neue"/>
          <a:cs typeface="Helvetica Neue"/>
          <a:sym typeface="Helvetica Neue"/>
        </a:defRPr>
      </a:lvl5pPr>
      <a:lvl6pPr marL="2666864" marR="0" indent="-444477" algn="l" defTabSz="584170" rtl="0" latinLnBrk="0">
        <a:lnSpc>
          <a:spcPct val="100000"/>
        </a:lnSpc>
        <a:spcBef>
          <a:spcPts val="4200"/>
        </a:spcBef>
        <a:spcAft>
          <a:spcPts val="0"/>
        </a:spcAft>
        <a:buClrTx/>
        <a:buSzPct val="145000"/>
        <a:buFontTx/>
        <a:buChar char="•"/>
        <a:tabLst/>
        <a:defRPr sz="3100" b="0" i="0" u="none" strike="noStrike" cap="none" spc="0" baseline="0">
          <a:ln>
            <a:noFill/>
          </a:ln>
          <a:solidFill>
            <a:srgbClr val="000000"/>
          </a:solidFill>
          <a:uFillTx/>
          <a:latin typeface="Helvetica Neue"/>
          <a:ea typeface="Helvetica Neue"/>
          <a:cs typeface="Helvetica Neue"/>
          <a:sym typeface="Helvetica Neue"/>
        </a:defRPr>
      </a:lvl6pPr>
      <a:lvl7pPr marL="3111341" marR="0" indent="-444477" algn="l" defTabSz="584170" rtl="0" latinLnBrk="0">
        <a:lnSpc>
          <a:spcPct val="100000"/>
        </a:lnSpc>
        <a:spcBef>
          <a:spcPts val="4200"/>
        </a:spcBef>
        <a:spcAft>
          <a:spcPts val="0"/>
        </a:spcAft>
        <a:buClrTx/>
        <a:buSzPct val="145000"/>
        <a:buFontTx/>
        <a:buChar char="•"/>
        <a:tabLst/>
        <a:defRPr sz="3100" b="0" i="0" u="none" strike="noStrike" cap="none" spc="0" baseline="0">
          <a:ln>
            <a:noFill/>
          </a:ln>
          <a:solidFill>
            <a:srgbClr val="000000"/>
          </a:solidFill>
          <a:uFillTx/>
          <a:latin typeface="Helvetica Neue"/>
          <a:ea typeface="Helvetica Neue"/>
          <a:cs typeface="Helvetica Neue"/>
          <a:sym typeface="Helvetica Neue"/>
        </a:defRPr>
      </a:lvl7pPr>
      <a:lvl8pPr marL="3555819" marR="0" indent="-444477" algn="l" defTabSz="584170" rtl="0" latinLnBrk="0">
        <a:lnSpc>
          <a:spcPct val="100000"/>
        </a:lnSpc>
        <a:spcBef>
          <a:spcPts val="4200"/>
        </a:spcBef>
        <a:spcAft>
          <a:spcPts val="0"/>
        </a:spcAft>
        <a:buClrTx/>
        <a:buSzPct val="145000"/>
        <a:buFontTx/>
        <a:buChar char="•"/>
        <a:tabLst/>
        <a:defRPr sz="3100" b="0" i="0" u="none" strike="noStrike" cap="none" spc="0" baseline="0">
          <a:ln>
            <a:noFill/>
          </a:ln>
          <a:solidFill>
            <a:srgbClr val="000000"/>
          </a:solidFill>
          <a:uFillTx/>
          <a:latin typeface="Helvetica Neue"/>
          <a:ea typeface="Helvetica Neue"/>
          <a:cs typeface="Helvetica Neue"/>
          <a:sym typeface="Helvetica Neue"/>
        </a:defRPr>
      </a:lvl8pPr>
      <a:lvl9pPr marL="4000296" marR="0" indent="-444477" algn="l" defTabSz="584170" rtl="0" latinLnBrk="0">
        <a:lnSpc>
          <a:spcPct val="100000"/>
        </a:lnSpc>
        <a:spcBef>
          <a:spcPts val="4200"/>
        </a:spcBef>
        <a:spcAft>
          <a:spcPts val="0"/>
        </a:spcAft>
        <a:buClrTx/>
        <a:buSzPct val="145000"/>
        <a:buFontTx/>
        <a:buChar char="•"/>
        <a:tabLst/>
        <a:defRPr sz="31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17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589" algn="ctr" defTabSz="58417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176" algn="ctr" defTabSz="58417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765" algn="ctr" defTabSz="58417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354" algn="ctr" defTabSz="58417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2941" algn="ctr" defTabSz="58417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530" algn="ctr" defTabSz="58417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119" algn="ctr" defTabSz="58417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706" algn="ctr" defTabSz="58417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png"/><Relationship Id="rId3" Type="http://schemas.openxmlformats.org/officeDocument/2006/relationships/hyperlink" Target="http://www.nickmatzke.ne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dx.doi.org/10.2307/j.ctt1xp3sq3" TargetMode="External"/><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link.gale.com/apps/doc/A234714307/AONE?u=learn&amp;sid=AONE&amp;xid=ac0fc0fb" TargetMode="External"/><Relationship Id="rId5" Type="http://schemas.openxmlformats.org/officeDocument/2006/relationships/hyperlink" Target="https://en.wikipedia.org/wiki/Generations_of_Adam" TargetMode="External"/><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www.youtube.com/watch?v=3IMBJyztU2Q" TargetMode="External"/><Relationship Id="rId1" Type="http://schemas.openxmlformats.org/officeDocument/2006/relationships/slideLayout" Target="../slideLayouts/slideLayout1.xml"/><Relationship Id="rId2" Type="http://schemas.openxmlformats.org/officeDocument/2006/relationships/hyperlink" Target="https://time.com/42274/ken-ham-the-unbiblical-noah-is-a-fable-of-a-film/"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hyperlink" Target="https://www.youtube.com/watch?v=H2aEUPnytD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artuk.org/discover/artworks/the-animals-leaving-the-ark-mount-ararat-14683" TargetMode="Externa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hyperlink" Target="https://www.google.co.nz/books/edition/Evangelicals_and_Science_in_Historical_P/_4K720YRj88C?hl=en&amp;gbpv=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atalogue.wellcomelibrary.org/record=b1310145" TargetMode="Externa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hyperlink" Target="http://catalogue.wellcomelibrary.org/record=b131014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s://arkencounter.com/animals/how-many/" TargetMode="External"/><Relationship Id="rId1" Type="http://schemas.openxmlformats.org/officeDocument/2006/relationships/slideLayout" Target="../slideLayouts/slideLayout1.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hyperlink" Target="https://arkencounter.com/animals/how-many/" TargetMode="External"/><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hyperlink" Target="http://site.ebrary.com/id/10131737?ppg=94" TargetMode="External"/><Relationship Id="rId6" Type="http://schemas.openxmlformats.org/officeDocument/2006/relationships/hyperlink" Target="https://arkencounter.com/animals/how-many/" TargetMode="External"/><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xml"/><Relationship Id="rId2" Type="http://schemas.openxmlformats.org/officeDocument/2006/relationships/image" Target="../media/image4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image" Target="../media/image48.jpe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hyperlink" Target="https://www.americanscientist.org/article/jefferson-buffon-and-the-moose" TargetMode="External"/><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5"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image" Target="../media/image5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image" Target="../media/image55.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jpeg"/><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hyperlink" Target="https://www.britannica.com/place/Europe/Plant-life" TargetMode="External"/><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s://www.britannica.com/science/biome" TargetMode="External"/><Relationship Id="rId5" Type="http://schemas.openxmlformats.org/officeDocument/2006/relationships/image" Target="../media/image64.png"/><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hyperlink" Target="https://commons.wikimedia.org/wiki/File:Louis_Agassiz_H6.jpg" TargetMode="External"/><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hyperlink" Target="http://www.antlionpit.com/darwin.html" TargetMode="External"/><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0.png"/><Relationship Id="rId6" Type="http://schemas.openxmlformats.org/officeDocument/2006/relationships/image" Target="../media/image71.png"/><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6.jpeg"/><Relationship Id="rId4" Type="http://schemas.openxmlformats.org/officeDocument/2006/relationships/image" Target="../media/image77.jpe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8.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9.jpeg"/></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8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90.jpeg"/><Relationship Id="rId4" Type="http://schemas.openxmlformats.org/officeDocument/2006/relationships/image" Target="../media/image91.jpeg"/><Relationship Id="rId5" Type="http://schemas.openxmlformats.org/officeDocument/2006/relationships/image" Target="../media/image92.jpeg"/><Relationship Id="rId6" Type="http://schemas.openxmlformats.org/officeDocument/2006/relationships/image" Target="../media/image93.jpeg"/><Relationship Id="rId7" Type="http://schemas.openxmlformats.org/officeDocument/2006/relationships/image" Target="../media/image94.jpeg"/><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a:latin typeface="Calibri (Headings)"/>
                <a:cs typeface="Calibri (Headings)"/>
              </a:rPr>
              <a:t>History of Historical Biogeography</a:t>
            </a:r>
          </a:p>
        </p:txBody>
      </p:sp>
      <p:sp>
        <p:nvSpPr>
          <p:cNvPr id="3" name="Subtitle 2"/>
          <p:cNvSpPr>
            <a:spLocks noGrp="1"/>
          </p:cNvSpPr>
          <p:nvPr>
            <p:ph type="subTitle" idx="1"/>
          </p:nvPr>
        </p:nvSpPr>
        <p:spPr/>
        <p:txBody>
          <a:bodyPr>
            <a:normAutofit/>
          </a:bodyPr>
          <a:lstStyle/>
          <a:p>
            <a:r>
              <a:rPr lang="en-US" sz="3100" dirty="0">
                <a:solidFill>
                  <a:schemeClr val="bg1">
                    <a:lumMod val="65000"/>
                  </a:schemeClr>
                </a:solidFill>
                <a:latin typeface="Calibri (Body)"/>
                <a:cs typeface="Calibri (Body)"/>
              </a:rPr>
              <a:t>By Nick Matzke</a:t>
            </a:r>
          </a:p>
        </p:txBody>
      </p:sp>
    </p:spTree>
    <p:extLst>
      <p:ext uri="{BB962C8B-B14F-4D97-AF65-F5344CB8AC3E}">
        <p14:creationId xmlns:p14="http://schemas.microsoft.com/office/powerpoint/2010/main" val="2088716258"/>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tatistical model choice in phylogenetic biogeography"/>
          <p:cNvSpPr txBox="1">
            <a:spLocks noGrp="1"/>
          </p:cNvSpPr>
          <p:nvPr>
            <p:ph type="title"/>
          </p:nvPr>
        </p:nvSpPr>
        <p:spPr>
          <a:xfrm>
            <a:off x="413212" y="179313"/>
            <a:ext cx="11975177" cy="901872"/>
          </a:xfrm>
          <a:prstGeom prst="rect">
            <a:avLst/>
          </a:prstGeom>
        </p:spPr>
        <p:txBody>
          <a:bodyPr anchor="t"/>
          <a:lstStyle>
            <a:lvl1pPr>
              <a:defRPr sz="4000" b="1">
                <a:latin typeface="Calibri"/>
                <a:ea typeface="Calibri"/>
                <a:cs typeface="Calibri"/>
                <a:sym typeface="Calibri"/>
              </a:defRPr>
            </a:lvl1pPr>
          </a:lstStyle>
          <a:p>
            <a:r>
              <a:t>Statistical model choice in phylogenetic biogeography</a:t>
            </a:r>
          </a:p>
        </p:txBody>
      </p:sp>
      <p:sp>
        <p:nvSpPr>
          <p:cNvPr id="194" name="Line"/>
          <p:cNvSpPr/>
          <p:nvPr/>
        </p:nvSpPr>
        <p:spPr>
          <a:xfrm flipV="1">
            <a:off x="8187492" y="827861"/>
            <a:ext cx="1999636" cy="1207889"/>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5" name="Line"/>
          <p:cNvSpPr/>
          <p:nvPr/>
        </p:nvSpPr>
        <p:spPr>
          <a:xfrm>
            <a:off x="774700" y="787401"/>
            <a:ext cx="4948238"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6" name="Line"/>
          <p:cNvSpPr/>
          <p:nvPr/>
        </p:nvSpPr>
        <p:spPr>
          <a:xfrm>
            <a:off x="6413502" y="787401"/>
            <a:ext cx="2606295"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7" name="Line"/>
          <p:cNvSpPr/>
          <p:nvPr/>
        </p:nvSpPr>
        <p:spPr>
          <a:xfrm>
            <a:off x="9182101" y="787401"/>
            <a:ext cx="2792711"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98" name="Biogeography:…"/>
          <p:cNvSpPr txBox="1"/>
          <p:nvPr/>
        </p:nvSpPr>
        <p:spPr>
          <a:xfrm>
            <a:off x="4393896" y="1892299"/>
            <a:ext cx="4598008" cy="1333692"/>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spAutoFit/>
          </a:bodyPr>
          <a:lstStyle/>
          <a:p>
            <a:pPr>
              <a:defRPr sz="4000">
                <a:latin typeface="Calibri"/>
                <a:ea typeface="Calibri"/>
                <a:cs typeface="Calibri"/>
                <a:sym typeface="Calibri"/>
              </a:defRPr>
            </a:pPr>
            <a:r>
              <a:t>Biogeography:</a:t>
            </a:r>
          </a:p>
          <a:p>
            <a:pPr>
              <a:defRPr sz="4000">
                <a:latin typeface="Calibri"/>
                <a:ea typeface="Calibri"/>
                <a:cs typeface="Calibri"/>
                <a:sym typeface="Calibri"/>
              </a:defRPr>
            </a:pPr>
            <a:r>
              <a:t>The geography of life</a:t>
            </a:r>
          </a:p>
        </p:txBody>
      </p:sp>
      <p:sp>
        <p:nvSpPr>
          <p:cNvPr id="199" name="What is historical biogeography good for?"/>
          <p:cNvSpPr txBox="1"/>
          <p:nvPr/>
        </p:nvSpPr>
        <p:spPr>
          <a:xfrm>
            <a:off x="2192649" y="3683896"/>
            <a:ext cx="9000504" cy="71813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4000">
                <a:latin typeface="Calibri"/>
                <a:ea typeface="Calibri"/>
                <a:cs typeface="Calibri"/>
                <a:sym typeface="Calibri"/>
              </a:defRPr>
            </a:lvl1pPr>
          </a:lstStyle>
          <a:p>
            <a:r>
              <a:t>What is historical biogeography good for?</a:t>
            </a:r>
          </a:p>
        </p:txBody>
      </p:sp>
      <p:pic>
        <p:nvPicPr>
          <p:cNvPr id="200" name="Image" descr="Image"/>
          <p:cNvPicPr>
            <a:picLocks noChangeAspect="1"/>
          </p:cNvPicPr>
          <p:nvPr/>
        </p:nvPicPr>
        <p:blipFill>
          <a:blip r:embed="rId2">
            <a:extLst/>
          </a:blip>
          <a:stretch>
            <a:fillRect/>
          </a:stretch>
        </p:blipFill>
        <p:spPr>
          <a:xfrm>
            <a:off x="4786976" y="4720426"/>
            <a:ext cx="3430849" cy="4690274"/>
          </a:xfrm>
          <a:prstGeom prst="rect">
            <a:avLst/>
          </a:prstGeom>
          <a:ln w="12700">
            <a:miter lim="400000"/>
          </a:ln>
        </p:spPr>
      </p:pic>
      <p:sp>
        <p:nvSpPr>
          <p:cNvPr id="201" name="Charles Lyell:  “The present is the key to the past.”"/>
          <p:cNvSpPr txBox="1"/>
          <p:nvPr/>
        </p:nvSpPr>
        <p:spPr>
          <a:xfrm>
            <a:off x="690512" y="5102726"/>
            <a:ext cx="3430849" cy="318035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p>
            <a:pPr>
              <a:defRPr sz="4000">
                <a:latin typeface="Calibri"/>
                <a:ea typeface="Calibri"/>
                <a:cs typeface="Calibri"/>
                <a:sym typeface="Calibri"/>
              </a:defRPr>
            </a:pPr>
            <a:r>
              <a:t>Charles Lyell:</a:t>
            </a:r>
            <a:br/>
            <a:r>
              <a:t/>
            </a:r>
            <a:br/>
            <a:r>
              <a:t>“The present is the key to the past.”</a:t>
            </a:r>
          </a:p>
        </p:txBody>
      </p:sp>
      <p:sp>
        <p:nvSpPr>
          <p:cNvPr id="202" name="Flip it around:  “The past is the key to the present.”"/>
          <p:cNvSpPr txBox="1"/>
          <p:nvPr/>
        </p:nvSpPr>
        <p:spPr>
          <a:xfrm>
            <a:off x="8489554" y="5102724"/>
            <a:ext cx="4177805" cy="318035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p>
            <a:pPr>
              <a:defRPr sz="4000">
                <a:latin typeface="Calibri"/>
                <a:ea typeface="Calibri"/>
                <a:cs typeface="Calibri"/>
                <a:sym typeface="Calibri"/>
              </a:defRPr>
            </a:pPr>
            <a:r>
              <a:t>Flip it around:</a:t>
            </a:r>
            <a:br/>
            <a:r>
              <a:t/>
            </a:r>
            <a:br/>
            <a:r>
              <a:t>“The past is the key to the present.”</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Image" descr="Image"/>
          <p:cNvPicPr>
            <a:picLocks noChangeAspect="1"/>
          </p:cNvPicPr>
          <p:nvPr/>
        </p:nvPicPr>
        <p:blipFill>
          <a:blip r:embed="rId2">
            <a:extLst/>
          </a:blip>
          <a:stretch>
            <a:fillRect/>
          </a:stretch>
        </p:blipFill>
        <p:spPr>
          <a:xfrm>
            <a:off x="501008" y="532213"/>
            <a:ext cx="12002785" cy="8245204"/>
          </a:xfrm>
          <a:prstGeom prst="rect">
            <a:avLst/>
          </a:prstGeom>
          <a:ln w="12700">
            <a:solidFill>
              <a:srgbClr val="000000"/>
            </a:solidFill>
            <a:miter lim="400000"/>
          </a:ln>
        </p:spPr>
      </p:pic>
      <p:sp>
        <p:nvSpPr>
          <p:cNvPr id="205" name="Please check out my website: http://www.nickmatzke.net"/>
          <p:cNvSpPr txBox="1"/>
          <p:nvPr/>
        </p:nvSpPr>
        <p:spPr>
          <a:xfrm>
            <a:off x="5188368" y="9092940"/>
            <a:ext cx="7606467" cy="474655"/>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a:defRPr>
                <a:latin typeface="Calibri"/>
                <a:ea typeface="Calibri"/>
                <a:cs typeface="Calibri"/>
                <a:sym typeface="Calibri"/>
              </a:defRPr>
            </a:pPr>
            <a:r>
              <a:t>Please check out my website: </a:t>
            </a:r>
            <a:r>
              <a:rPr>
                <a:hlinkClick r:id="rId3"/>
              </a:rPr>
              <a:t>http://www.nickmatzke.net</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What are the Big Questions in Biogeography?"/>
          <p:cNvSpPr txBox="1"/>
          <p:nvPr/>
        </p:nvSpPr>
        <p:spPr>
          <a:xfrm>
            <a:off x="787106" y="78721"/>
            <a:ext cx="11138572" cy="872028"/>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5000">
                <a:latin typeface="Calibri"/>
                <a:ea typeface="Calibri"/>
                <a:cs typeface="Calibri"/>
                <a:sym typeface="Calibri"/>
              </a:defRPr>
            </a:lvl1pPr>
          </a:lstStyle>
          <a:p>
            <a:r>
              <a:rPr dirty="0"/>
              <a:t>What are Big Questions in Biogeography?</a:t>
            </a:r>
          </a:p>
        </p:txBody>
      </p:sp>
      <p:sp>
        <p:nvSpPr>
          <p:cNvPr id="208" name="1. Relative importance of dispersal versus vicariance"/>
          <p:cNvSpPr txBox="1"/>
          <p:nvPr/>
        </p:nvSpPr>
        <p:spPr>
          <a:xfrm>
            <a:off x="601953" y="1650698"/>
            <a:ext cx="5636900" cy="194924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t>1. Relative importance of dispersal versus vicariance</a:t>
            </a:r>
          </a:p>
        </p:txBody>
      </p:sp>
      <p:pic>
        <p:nvPicPr>
          <p:cNvPr id="209" name="Image" descr="Image"/>
          <p:cNvPicPr>
            <a:picLocks noChangeAspect="1"/>
          </p:cNvPicPr>
          <p:nvPr/>
        </p:nvPicPr>
        <p:blipFill>
          <a:blip r:embed="rId2">
            <a:extLst/>
          </a:blip>
          <a:stretch>
            <a:fillRect/>
          </a:stretch>
        </p:blipFill>
        <p:spPr>
          <a:xfrm>
            <a:off x="6646334" y="1191683"/>
            <a:ext cx="5987560" cy="4323541"/>
          </a:xfrm>
          <a:prstGeom prst="rect">
            <a:avLst/>
          </a:prstGeom>
          <a:ln w="12700">
            <a:miter lim="400000"/>
          </a:ln>
        </p:spPr>
      </p:pic>
      <p:sp>
        <p:nvSpPr>
          <p:cNvPr id="210" name="Nick at “Darwin’s Forest” (petrified Araucaria forest), 2017 Discovered by Darwin in Argentina, 1835"/>
          <p:cNvSpPr txBox="1"/>
          <p:nvPr/>
        </p:nvSpPr>
        <p:spPr>
          <a:xfrm>
            <a:off x="6459758" y="5567598"/>
            <a:ext cx="6360710" cy="718139"/>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a:defRPr sz="2000">
                <a:latin typeface="Calibri"/>
                <a:ea typeface="Calibri"/>
                <a:cs typeface="Calibri"/>
                <a:sym typeface="Calibri"/>
              </a:defRPr>
            </a:pPr>
            <a:r>
              <a:t>Nick at “Darwin’s Forest” (petrified </a:t>
            </a:r>
            <a:r>
              <a:rPr i="1"/>
              <a:t>Araucaria</a:t>
            </a:r>
            <a:r>
              <a:t> forest), 2017</a:t>
            </a:r>
            <a:br/>
            <a:r>
              <a:t>Discovered by Darwin in Argentina, 1835</a:t>
            </a:r>
          </a:p>
        </p:txBody>
      </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What are Big Questions in Biogeography?"/>
          <p:cNvSpPr txBox="1"/>
          <p:nvPr/>
        </p:nvSpPr>
        <p:spPr>
          <a:xfrm>
            <a:off x="787106" y="78721"/>
            <a:ext cx="11138572" cy="872028"/>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5000">
                <a:latin typeface="Calibri"/>
                <a:ea typeface="Calibri"/>
                <a:cs typeface="Calibri"/>
                <a:sym typeface="Calibri"/>
              </a:defRPr>
            </a:lvl1pPr>
          </a:lstStyle>
          <a:p>
            <a:r>
              <a:t>What are Big Questions in Biogeography?</a:t>
            </a:r>
          </a:p>
        </p:txBody>
      </p:sp>
      <p:sp>
        <p:nvSpPr>
          <p:cNvPr id="213" name="1. Relative importance of dispersal versus vicariance"/>
          <p:cNvSpPr txBox="1"/>
          <p:nvPr/>
        </p:nvSpPr>
        <p:spPr>
          <a:xfrm>
            <a:off x="601953" y="1650698"/>
            <a:ext cx="5636900" cy="194924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t>1. Relative importance of dispersal versus vicariance</a:t>
            </a:r>
          </a:p>
        </p:txBody>
      </p:sp>
      <p:pic>
        <p:nvPicPr>
          <p:cNvPr id="214" name="Image" descr="Image"/>
          <p:cNvPicPr>
            <a:picLocks noChangeAspect="1"/>
          </p:cNvPicPr>
          <p:nvPr/>
        </p:nvPicPr>
        <p:blipFill>
          <a:blip r:embed="rId2">
            <a:extLst/>
          </a:blip>
          <a:stretch>
            <a:fillRect/>
          </a:stretch>
        </p:blipFill>
        <p:spPr>
          <a:xfrm>
            <a:off x="6646334" y="1191683"/>
            <a:ext cx="5987560" cy="4323541"/>
          </a:xfrm>
          <a:prstGeom prst="rect">
            <a:avLst/>
          </a:prstGeom>
          <a:ln w="12700">
            <a:miter lim="400000"/>
          </a:ln>
        </p:spPr>
      </p:pic>
      <p:sp>
        <p:nvSpPr>
          <p:cNvPr id="215" name="Nick at “Darwin’s Forest” (petrified Araucaria forest), 2017 Discovered by Darwin in Argentina, 1835"/>
          <p:cNvSpPr txBox="1"/>
          <p:nvPr/>
        </p:nvSpPr>
        <p:spPr>
          <a:xfrm>
            <a:off x="6459758" y="5567598"/>
            <a:ext cx="6360710" cy="718139"/>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a:defRPr sz="2000">
                <a:latin typeface="Calibri"/>
                <a:ea typeface="Calibri"/>
                <a:cs typeface="Calibri"/>
                <a:sym typeface="Calibri"/>
              </a:defRPr>
            </a:pPr>
            <a:r>
              <a:t>Nick at “Darwin’s Forest” (petrified </a:t>
            </a:r>
            <a:r>
              <a:rPr i="1"/>
              <a:t>Araucaria</a:t>
            </a:r>
            <a:r>
              <a:t> forest), 2017</a:t>
            </a:r>
            <a:br/>
            <a:r>
              <a:t>Discovered by Darwin in Argentina, 1835</a:t>
            </a:r>
          </a:p>
        </p:txBody>
      </p:sp>
      <p:sp>
        <p:nvSpPr>
          <p:cNvPr id="216" name="2. What is the distance-dispersal relationship over Deep Time?"/>
          <p:cNvSpPr txBox="1"/>
          <p:nvPr/>
        </p:nvSpPr>
        <p:spPr>
          <a:xfrm>
            <a:off x="601953" y="4453164"/>
            <a:ext cx="5636900" cy="194924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t>2. What is the distance-dispersal relationship over Deep Time?</a:t>
            </a:r>
          </a:p>
        </p:txBody>
      </p:sp>
      <p:pic>
        <p:nvPicPr>
          <p:cNvPr id="217" name="Image" descr="Image"/>
          <p:cNvPicPr>
            <a:picLocks noChangeAspect="1"/>
          </p:cNvPicPr>
          <p:nvPr/>
        </p:nvPicPr>
        <p:blipFill>
          <a:blip r:embed="rId3">
            <a:extLst/>
          </a:blip>
          <a:srcRect t="11222" b="6140"/>
          <a:stretch>
            <a:fillRect/>
          </a:stretch>
        </p:blipFill>
        <p:spPr>
          <a:xfrm>
            <a:off x="63831" y="6344460"/>
            <a:ext cx="6713145" cy="3175408"/>
          </a:xfrm>
          <a:prstGeom prst="rect">
            <a:avLst/>
          </a:prstGeom>
          <a:ln w="12700">
            <a:solidFill>
              <a:srgbClr val="000000"/>
            </a:solidFill>
            <a:miter lim="400000"/>
          </a:ln>
        </p:spPr>
      </p:pic>
      <p:sp>
        <p:nvSpPr>
          <p:cNvPr id="218" name="BioGeoBEARS inference of dispersal events for 14,000 plant species"/>
          <p:cNvSpPr txBox="1"/>
          <p:nvPr/>
        </p:nvSpPr>
        <p:spPr>
          <a:xfrm>
            <a:off x="388903" y="9469132"/>
            <a:ext cx="5836878" cy="348807"/>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algn="l">
              <a:defRPr sz="1600">
                <a:latin typeface="Calibri"/>
                <a:ea typeface="Calibri"/>
                <a:cs typeface="Calibri"/>
                <a:sym typeface="Calibri"/>
              </a:defRPr>
            </a:pPr>
            <a:r>
              <a:rPr i="1"/>
              <a:t>BioGeoBEARS</a:t>
            </a:r>
            <a:r>
              <a:t> inference of dispersal events for 14,000 plant species</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What are Big Questions in Biogeography?"/>
          <p:cNvSpPr txBox="1"/>
          <p:nvPr/>
        </p:nvSpPr>
        <p:spPr>
          <a:xfrm>
            <a:off x="787106" y="78721"/>
            <a:ext cx="11138572" cy="872028"/>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5000">
                <a:latin typeface="Calibri"/>
                <a:ea typeface="Calibri"/>
                <a:cs typeface="Calibri"/>
                <a:sym typeface="Calibri"/>
              </a:defRPr>
            </a:lvl1pPr>
          </a:lstStyle>
          <a:p>
            <a:r>
              <a:t>What are Big Questions in Biogeography?</a:t>
            </a:r>
          </a:p>
        </p:txBody>
      </p:sp>
      <p:sp>
        <p:nvSpPr>
          <p:cNvPr id="213" name="1. Relative importance of dispersal versus vicariance"/>
          <p:cNvSpPr txBox="1"/>
          <p:nvPr/>
        </p:nvSpPr>
        <p:spPr>
          <a:xfrm>
            <a:off x="601953" y="1650698"/>
            <a:ext cx="5636900" cy="194924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t>1. Relative importance of dispersal versus vicariance</a:t>
            </a:r>
          </a:p>
        </p:txBody>
      </p:sp>
      <p:pic>
        <p:nvPicPr>
          <p:cNvPr id="214" name="Image" descr="Image"/>
          <p:cNvPicPr>
            <a:picLocks noChangeAspect="1"/>
          </p:cNvPicPr>
          <p:nvPr/>
        </p:nvPicPr>
        <p:blipFill>
          <a:blip r:embed="rId2">
            <a:extLst/>
          </a:blip>
          <a:stretch>
            <a:fillRect/>
          </a:stretch>
        </p:blipFill>
        <p:spPr>
          <a:xfrm>
            <a:off x="6646334" y="1191683"/>
            <a:ext cx="5987560" cy="4323541"/>
          </a:xfrm>
          <a:prstGeom prst="rect">
            <a:avLst/>
          </a:prstGeom>
          <a:ln w="12700">
            <a:miter lim="400000"/>
          </a:ln>
        </p:spPr>
      </p:pic>
      <p:sp>
        <p:nvSpPr>
          <p:cNvPr id="215" name="Nick at “Darwin’s Forest” (petrified Araucaria forest), 2017 Discovered by Darwin in Argentina, 1835"/>
          <p:cNvSpPr txBox="1"/>
          <p:nvPr/>
        </p:nvSpPr>
        <p:spPr>
          <a:xfrm>
            <a:off x="6459758" y="5567598"/>
            <a:ext cx="6360710" cy="718139"/>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a:defRPr sz="2000">
                <a:latin typeface="Calibri"/>
                <a:ea typeface="Calibri"/>
                <a:cs typeface="Calibri"/>
                <a:sym typeface="Calibri"/>
              </a:defRPr>
            </a:pPr>
            <a:r>
              <a:t>Nick at “Darwin’s Forest” (petrified </a:t>
            </a:r>
            <a:r>
              <a:rPr i="1"/>
              <a:t>Araucaria</a:t>
            </a:r>
            <a:r>
              <a:t> forest), 2017</a:t>
            </a:r>
            <a:br/>
            <a:r>
              <a:t>Discovered by Darwin in Argentina, 1835</a:t>
            </a:r>
          </a:p>
        </p:txBody>
      </p:sp>
      <p:sp>
        <p:nvSpPr>
          <p:cNvPr id="216" name="2. What is the distance-dispersal relationship over Deep Time?"/>
          <p:cNvSpPr txBox="1"/>
          <p:nvPr/>
        </p:nvSpPr>
        <p:spPr>
          <a:xfrm>
            <a:off x="601953" y="4453164"/>
            <a:ext cx="5636900" cy="194924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t>2. What is the distance-dispersal relationship over Deep Time?</a:t>
            </a:r>
          </a:p>
        </p:txBody>
      </p:sp>
      <p:pic>
        <p:nvPicPr>
          <p:cNvPr id="217" name="Image" descr="Image"/>
          <p:cNvPicPr>
            <a:picLocks noChangeAspect="1"/>
          </p:cNvPicPr>
          <p:nvPr/>
        </p:nvPicPr>
        <p:blipFill>
          <a:blip r:embed="rId3">
            <a:extLst/>
          </a:blip>
          <a:srcRect t="11222" b="6140"/>
          <a:stretch>
            <a:fillRect/>
          </a:stretch>
        </p:blipFill>
        <p:spPr>
          <a:xfrm>
            <a:off x="63831" y="6344460"/>
            <a:ext cx="6713145" cy="3175408"/>
          </a:xfrm>
          <a:prstGeom prst="rect">
            <a:avLst/>
          </a:prstGeom>
          <a:ln w="12700">
            <a:solidFill>
              <a:srgbClr val="000000"/>
            </a:solidFill>
            <a:miter lim="400000"/>
          </a:ln>
        </p:spPr>
      </p:pic>
      <p:sp>
        <p:nvSpPr>
          <p:cNvPr id="218" name="BioGeoBEARS inference of dispersal events for 14,000 plant species"/>
          <p:cNvSpPr txBox="1"/>
          <p:nvPr/>
        </p:nvSpPr>
        <p:spPr>
          <a:xfrm>
            <a:off x="388903" y="9469132"/>
            <a:ext cx="5836878" cy="348807"/>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algn="l">
              <a:defRPr sz="1600">
                <a:latin typeface="Calibri"/>
                <a:ea typeface="Calibri"/>
                <a:cs typeface="Calibri"/>
                <a:sym typeface="Calibri"/>
              </a:defRPr>
            </a:pPr>
            <a:r>
              <a:rPr i="1"/>
              <a:t>BioGeoBEARS</a:t>
            </a:r>
            <a:r>
              <a:t> inference of dispersal events for 14,000 plant species</a:t>
            </a:r>
          </a:p>
        </p:txBody>
      </p:sp>
      <p:sp>
        <p:nvSpPr>
          <p:cNvPr id="219" name="3. Measuring importance of traits for dispersal"/>
          <p:cNvSpPr txBox="1"/>
          <p:nvPr/>
        </p:nvSpPr>
        <p:spPr>
          <a:xfrm>
            <a:off x="6977352" y="7265312"/>
            <a:ext cx="5636900" cy="133369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t>3. Measuring importance of traits for dispersal</a:t>
            </a:r>
          </a:p>
        </p:txBody>
      </p:sp>
    </p:spTree>
    <p:extLst>
      <p:ext uri="{BB962C8B-B14F-4D97-AF65-F5344CB8AC3E}">
        <p14:creationId xmlns:p14="http://schemas.microsoft.com/office/powerpoint/2010/main" val="2184877762"/>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What are Big Questions in Biogeography?"/>
          <p:cNvSpPr txBox="1"/>
          <p:nvPr/>
        </p:nvSpPr>
        <p:spPr>
          <a:xfrm>
            <a:off x="787106" y="78721"/>
            <a:ext cx="11138572" cy="872028"/>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5000">
                <a:latin typeface="Calibri"/>
                <a:ea typeface="Calibri"/>
                <a:cs typeface="Calibri"/>
                <a:sym typeface="Calibri"/>
              </a:defRPr>
            </a:lvl1pPr>
          </a:lstStyle>
          <a:p>
            <a:r>
              <a:t>What are Big Questions in Biogeography?</a:t>
            </a:r>
          </a:p>
        </p:txBody>
      </p:sp>
      <p:sp>
        <p:nvSpPr>
          <p:cNvPr id="213" name="1. Relative importance of dispersal versus vicariance"/>
          <p:cNvSpPr txBox="1"/>
          <p:nvPr/>
        </p:nvSpPr>
        <p:spPr>
          <a:xfrm>
            <a:off x="601953" y="1650698"/>
            <a:ext cx="5636900" cy="194924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t>1. Relative importance of dispersal versus vicariance</a:t>
            </a:r>
          </a:p>
        </p:txBody>
      </p:sp>
      <p:pic>
        <p:nvPicPr>
          <p:cNvPr id="214" name="Image" descr="Image"/>
          <p:cNvPicPr>
            <a:picLocks noChangeAspect="1"/>
          </p:cNvPicPr>
          <p:nvPr/>
        </p:nvPicPr>
        <p:blipFill>
          <a:blip r:embed="rId2">
            <a:extLst/>
          </a:blip>
          <a:stretch>
            <a:fillRect/>
          </a:stretch>
        </p:blipFill>
        <p:spPr>
          <a:xfrm>
            <a:off x="6646334" y="1191683"/>
            <a:ext cx="5987560" cy="4323541"/>
          </a:xfrm>
          <a:prstGeom prst="rect">
            <a:avLst/>
          </a:prstGeom>
          <a:ln w="12700">
            <a:miter lim="400000"/>
          </a:ln>
        </p:spPr>
      </p:pic>
      <p:sp>
        <p:nvSpPr>
          <p:cNvPr id="215" name="Nick at “Darwin’s Forest” (petrified Araucaria forest), 2017 Discovered by Darwin in Argentina, 1835"/>
          <p:cNvSpPr txBox="1"/>
          <p:nvPr/>
        </p:nvSpPr>
        <p:spPr>
          <a:xfrm>
            <a:off x="6459758" y="5567598"/>
            <a:ext cx="6360710" cy="718139"/>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a:defRPr sz="2000">
                <a:latin typeface="Calibri"/>
                <a:ea typeface="Calibri"/>
                <a:cs typeface="Calibri"/>
                <a:sym typeface="Calibri"/>
              </a:defRPr>
            </a:pPr>
            <a:r>
              <a:t>Nick at “Darwin’s Forest” (petrified </a:t>
            </a:r>
            <a:r>
              <a:rPr i="1"/>
              <a:t>Araucaria</a:t>
            </a:r>
            <a:r>
              <a:t> forest), 2017</a:t>
            </a:r>
            <a:br/>
            <a:r>
              <a:t>Discovered by Darwin in Argentina, 1835</a:t>
            </a:r>
          </a:p>
        </p:txBody>
      </p:sp>
      <p:sp>
        <p:nvSpPr>
          <p:cNvPr id="216" name="2. What is the distance-dispersal relationship over Deep Time?"/>
          <p:cNvSpPr txBox="1"/>
          <p:nvPr/>
        </p:nvSpPr>
        <p:spPr>
          <a:xfrm>
            <a:off x="601953" y="4453164"/>
            <a:ext cx="5636900" cy="194924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t>2. What is the distance-dispersal relationship over Deep Time?</a:t>
            </a:r>
          </a:p>
        </p:txBody>
      </p:sp>
      <p:pic>
        <p:nvPicPr>
          <p:cNvPr id="217" name="Image" descr="Image"/>
          <p:cNvPicPr>
            <a:picLocks noChangeAspect="1"/>
          </p:cNvPicPr>
          <p:nvPr/>
        </p:nvPicPr>
        <p:blipFill>
          <a:blip r:embed="rId3">
            <a:extLst/>
          </a:blip>
          <a:srcRect t="11222" b="6140"/>
          <a:stretch>
            <a:fillRect/>
          </a:stretch>
        </p:blipFill>
        <p:spPr>
          <a:xfrm>
            <a:off x="63831" y="6344460"/>
            <a:ext cx="6713145" cy="3175408"/>
          </a:xfrm>
          <a:prstGeom prst="rect">
            <a:avLst/>
          </a:prstGeom>
          <a:ln w="12700">
            <a:solidFill>
              <a:srgbClr val="000000"/>
            </a:solidFill>
            <a:miter lim="400000"/>
          </a:ln>
        </p:spPr>
      </p:pic>
      <p:sp>
        <p:nvSpPr>
          <p:cNvPr id="218" name="BioGeoBEARS inference of dispersal events for 14,000 plant species"/>
          <p:cNvSpPr txBox="1"/>
          <p:nvPr/>
        </p:nvSpPr>
        <p:spPr>
          <a:xfrm>
            <a:off x="388903" y="9469132"/>
            <a:ext cx="5836878" cy="348807"/>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algn="l">
              <a:defRPr sz="1600">
                <a:latin typeface="Calibri"/>
                <a:ea typeface="Calibri"/>
                <a:cs typeface="Calibri"/>
                <a:sym typeface="Calibri"/>
              </a:defRPr>
            </a:pPr>
            <a:r>
              <a:rPr i="1"/>
              <a:t>BioGeoBEARS</a:t>
            </a:r>
            <a:r>
              <a:t> inference of dispersal events for 14,000 plant species</a:t>
            </a:r>
          </a:p>
        </p:txBody>
      </p:sp>
      <p:sp>
        <p:nvSpPr>
          <p:cNvPr id="219" name="3. Measuring importance of traits for dispersal"/>
          <p:cNvSpPr txBox="1"/>
          <p:nvPr/>
        </p:nvSpPr>
        <p:spPr>
          <a:xfrm>
            <a:off x="6977352" y="7265312"/>
            <a:ext cx="5636900" cy="133369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rPr dirty="0"/>
              <a:t>3. Measuring importance of traits for dispersal</a:t>
            </a:r>
          </a:p>
        </p:txBody>
      </p:sp>
      <p:sp>
        <p:nvSpPr>
          <p:cNvPr id="10" name="3. Measuring importance of traits for dispersal"/>
          <p:cNvSpPr txBox="1"/>
          <p:nvPr/>
        </p:nvSpPr>
        <p:spPr>
          <a:xfrm>
            <a:off x="6977352" y="8484247"/>
            <a:ext cx="5636900" cy="133369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lvl1pPr>
              <a:defRPr sz="4000">
                <a:latin typeface="Calibri"/>
                <a:ea typeface="Calibri"/>
                <a:cs typeface="Calibri"/>
                <a:sym typeface="Calibri"/>
              </a:defRPr>
            </a:lvl1pPr>
          </a:lstStyle>
          <a:p>
            <a:r>
              <a:rPr lang="en-US" dirty="0">
                <a:solidFill>
                  <a:srgbClr val="0000FF"/>
                </a:solidFill>
              </a:rPr>
              <a:t>Matzke: WITH MODEL-BASED INFERENCE!</a:t>
            </a:r>
            <a:endParaRPr dirty="0">
              <a:solidFill>
                <a:srgbClr val="0000FF"/>
              </a:solidFill>
            </a:endParaRPr>
          </a:p>
        </p:txBody>
      </p:sp>
    </p:spTree>
    <p:extLst>
      <p:ext uri="{BB962C8B-B14F-4D97-AF65-F5344CB8AC3E}">
        <p14:creationId xmlns:p14="http://schemas.microsoft.com/office/powerpoint/2010/main" val="41209649"/>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851" y="416239"/>
            <a:ext cx="12476557" cy="635004"/>
          </a:xfrm>
        </p:spPr>
        <p:txBody>
          <a:bodyPr>
            <a:noAutofit/>
          </a:bodyPr>
          <a:lstStyle/>
          <a:p>
            <a:pPr algn="l"/>
            <a:r>
              <a:rPr lang="en-US" sz="4400" dirty="0">
                <a:latin typeface="Calibri (Headings)"/>
                <a:cs typeface="Calibri (Headings)"/>
              </a:rPr>
              <a:t>Major themes in (macro-scale) biogeography</a:t>
            </a:r>
          </a:p>
        </p:txBody>
      </p:sp>
      <p:sp>
        <p:nvSpPr>
          <p:cNvPr id="6" name="TextBox 5"/>
          <p:cNvSpPr txBox="1"/>
          <p:nvPr/>
        </p:nvSpPr>
        <p:spPr>
          <a:xfrm>
            <a:off x="815786" y="1539204"/>
            <a:ext cx="11633787" cy="7981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Why do species live where they do?</a:t>
            </a:r>
          </a:p>
          <a:p>
            <a:pPr marL="0" marR="0" indent="0" algn="l" defTabSz="584200" rtl="0" fontAlgn="auto" latinLnBrk="0" hangingPunct="0">
              <a:lnSpc>
                <a:spcPct val="100000"/>
              </a:lnSpc>
              <a:spcBef>
                <a:spcPts val="0"/>
              </a:spcBef>
              <a:spcAft>
                <a:spcPts val="0"/>
              </a:spcAft>
              <a:buClrTx/>
              <a:buSzTx/>
              <a:buFontTx/>
              <a:buNone/>
              <a:tabLst/>
            </a:pPr>
            <a:r>
              <a:rPr lang="en-US" sz="3200" b="0" dirty="0"/>
              <a:t>	- adapted vs. history</a:t>
            </a:r>
          </a:p>
          <a:p>
            <a:pPr marL="0" marR="0" indent="0" algn="l" defTabSz="584200" rtl="0" fontAlgn="auto" latinLnBrk="0" hangingPunct="0">
              <a:lnSpc>
                <a:spcPct val="100000"/>
              </a:lnSpc>
              <a:spcBef>
                <a:spcPts val="0"/>
              </a:spcBef>
              <a:spcAft>
                <a:spcPts val="0"/>
              </a:spcAft>
              <a:buClrTx/>
              <a:buSzTx/>
              <a:buFontTx/>
              <a:buNone/>
              <a:tabLst/>
            </a:pPr>
            <a:r>
              <a:rPr lang="en-US" sz="3200" b="0" dirty="0"/>
              <a:t>     - dispersal vs. constraint/dispersal limitations</a:t>
            </a:r>
          </a:p>
          <a:p>
            <a:pPr marL="0" marR="0" indent="0" algn="l" defTabSz="584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Pattern vs. process</a:t>
            </a:r>
          </a:p>
          <a:p>
            <a:pPr marL="0" marR="0" indent="0" algn="l" defTabSz="584200" rtl="0" fontAlgn="auto" latinLnBrk="0" hangingPunct="0">
              <a:lnSpc>
                <a:spcPct val="100000"/>
              </a:lnSpc>
              <a:spcBef>
                <a:spcPts val="0"/>
              </a:spcBef>
              <a:spcAft>
                <a:spcPts val="0"/>
              </a:spcAft>
              <a:buClrTx/>
              <a:buSzTx/>
              <a:buFontTx/>
              <a:buNone/>
              <a:tabLst/>
            </a:pPr>
            <a:r>
              <a:rPr lang="en-US" sz="3200" b="0" dirty="0"/>
              <a:t>     - What (if anything) do patterns tell us about process?</a:t>
            </a:r>
          </a:p>
          <a:p>
            <a:pPr marL="0" marR="0" indent="0" algn="l" defTabSz="584200" rtl="0" fontAlgn="auto" latinLnBrk="0" hangingPunct="0">
              <a:lnSpc>
                <a:spcPct val="100000"/>
              </a:lnSpc>
              <a:spcBef>
                <a:spcPts val="0"/>
              </a:spcBef>
              <a:spcAft>
                <a:spcPts val="0"/>
              </a:spcAft>
              <a:buClrTx/>
              <a:buSzTx/>
              <a:buFontTx/>
              <a:buNone/>
              <a:tabLst/>
            </a:pPr>
            <a:r>
              <a:rPr lang="en-US" sz="3200" b="0" dirty="0"/>
              <a:t>     - Equilibrium vs. non-equilibrium conditions</a:t>
            </a:r>
          </a:p>
          <a:p>
            <a:pPr marL="0" marR="0" indent="0" algn="l" defTabSz="584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endParaRPr>
          </a:p>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Distribution of diversity</a:t>
            </a:r>
          </a:p>
          <a:p>
            <a:pPr marL="0" marR="0" indent="0" algn="l" defTabSz="584200" rtl="0" fontAlgn="auto" latinLnBrk="0" hangingPunct="0">
              <a:lnSpc>
                <a:spcPct val="100000"/>
              </a:lnSpc>
              <a:spcBef>
                <a:spcPts val="0"/>
              </a:spcBef>
              <a:spcAft>
                <a:spcPts val="0"/>
              </a:spcAft>
              <a:buClrTx/>
              <a:buSzTx/>
              <a:buFontTx/>
              <a:buNone/>
              <a:tabLst/>
            </a:pPr>
            <a:r>
              <a:rPr lang="en-US" sz="3200" b="0" dirty="0"/>
              <a:t>     - Why is there a latitudinal diversity gradient?</a:t>
            </a:r>
          </a:p>
          <a:p>
            <a:pPr marL="0" marR="0" indent="0" algn="l" defTabSz="584200" rtl="0" fontAlgn="auto" latinLnBrk="0" hangingPunct="0">
              <a:lnSpc>
                <a:spcPct val="100000"/>
              </a:lnSpc>
              <a:spcBef>
                <a:spcPts val="0"/>
              </a:spcBef>
              <a:spcAft>
                <a:spcPts val="0"/>
              </a:spcAft>
              <a:buClrTx/>
              <a:buSzTx/>
              <a:buFontTx/>
              <a:buNone/>
              <a:tabLst/>
            </a:pPr>
            <a:r>
              <a:rPr lang="en-US" sz="3200" b="0" dirty="0"/>
              <a:t>     - speciation/extinction variation in time &amp; space</a:t>
            </a:r>
          </a:p>
          <a:p>
            <a:pPr marL="0" marR="0" indent="0" algn="l" defTabSz="584200" rtl="0" fontAlgn="auto" latinLnBrk="0" hangingPunct="0">
              <a:lnSpc>
                <a:spcPct val="100000"/>
              </a:lnSpc>
              <a:spcBef>
                <a:spcPts val="0"/>
              </a:spcBef>
              <a:spcAft>
                <a:spcPts val="0"/>
              </a:spcAft>
              <a:buClrTx/>
              <a:buSzTx/>
              <a:buFontTx/>
              <a:buNone/>
              <a:tabLst/>
            </a:pPr>
            <a:endParaRPr lang="en-US" sz="3200" b="0" dirty="0"/>
          </a:p>
          <a:p>
            <a:pPr marL="0" marR="0" indent="0" algn="l" defTabSz="584200" rtl="0" fontAlgn="auto" latinLnBrk="0" hangingPunct="0">
              <a:lnSpc>
                <a:spcPct val="100000"/>
              </a:lnSpc>
              <a:spcBef>
                <a:spcPts val="0"/>
              </a:spcBef>
              <a:spcAft>
                <a:spcPts val="0"/>
              </a:spcAft>
              <a:buClrTx/>
              <a:buSzTx/>
              <a:buFontTx/>
              <a:buNone/>
              <a:tabLst/>
            </a:pPr>
            <a:r>
              <a:rPr lang="en-US" sz="3200" b="0" dirty="0"/>
              <a:t>What is the link between space and time?</a:t>
            </a:r>
          </a:p>
          <a:p>
            <a:pPr marL="0" marR="0" indent="0" algn="l" defTabSz="584200" rtl="0" fontAlgn="auto" latinLnBrk="0" hangingPunct="0">
              <a:lnSpc>
                <a:spcPct val="100000"/>
              </a:lnSpc>
              <a:spcBef>
                <a:spcPts val="0"/>
              </a:spcBef>
              <a:spcAft>
                <a:spcPts val="0"/>
              </a:spcAft>
              <a:buClrTx/>
              <a:buSzTx/>
              <a:buFontTx/>
              <a:buNone/>
              <a:tabLst/>
            </a:pPr>
            <a:r>
              <a:rPr lang="en-US" sz="3200" b="0" dirty="0"/>
              <a:t>     - Can we learn about change in time from change in space?</a:t>
            </a:r>
          </a:p>
          <a:p>
            <a:pPr marL="0" marR="0" indent="0" algn="l" defTabSz="584200" rtl="0" fontAlgn="auto" latinLnBrk="0" hangingPunct="0">
              <a:lnSpc>
                <a:spcPct val="100000"/>
              </a:lnSpc>
              <a:spcBef>
                <a:spcPts val="0"/>
              </a:spcBef>
              <a:spcAft>
                <a:spcPts val="0"/>
              </a:spcAft>
              <a:buClrTx/>
              <a:buSzTx/>
              <a:buFontTx/>
              <a:buNone/>
              <a:tabLst/>
            </a:pPr>
            <a:endParaRPr lang="en-US" sz="3200" b="0" dirty="0"/>
          </a:p>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Organisms as active (e.g.</a:t>
            </a:r>
            <a:r>
              <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rPr>
              <a:t> dispersalism) vs. passive (vicariance)</a:t>
            </a:r>
            <a:endPar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3854349109"/>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21426" y="1277275"/>
            <a:ext cx="9271000" cy="7912100"/>
          </a:xfrm>
          <a:prstGeom prst="rect">
            <a:avLst/>
          </a:prstGeom>
        </p:spPr>
      </p:pic>
      <p:sp>
        <p:nvSpPr>
          <p:cNvPr id="7"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In the Beginning</a:t>
            </a:r>
            <a:r>
              <a:rPr lang="mr-IN" sz="4400" dirty="0">
                <a:latin typeface="Calibri (Headings)"/>
                <a:cs typeface="Calibri (Headings)"/>
              </a:rPr>
              <a:t>…</a:t>
            </a:r>
            <a:endParaRPr lang="en-US" sz="4400" dirty="0">
              <a:latin typeface="Calibri (Headings)"/>
              <a:cs typeface="Calibri (Headings)"/>
            </a:endParaRPr>
          </a:p>
        </p:txBody>
      </p:sp>
    </p:spTree>
    <p:extLst>
      <p:ext uri="{BB962C8B-B14F-4D97-AF65-F5344CB8AC3E}">
        <p14:creationId xmlns:p14="http://schemas.microsoft.com/office/powerpoint/2010/main" val="3689469010"/>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In the Beginning</a:t>
            </a:r>
            <a:r>
              <a:rPr lang="mr-IN" sz="4400" dirty="0">
                <a:latin typeface="Calibri (Headings)"/>
                <a:cs typeface="Calibri (Headings)"/>
              </a:rPr>
              <a:t>…</a:t>
            </a:r>
            <a:endParaRPr lang="en-US" sz="4400" dirty="0">
              <a:latin typeface="Calibri (Headings)"/>
              <a:cs typeface="Calibri (Headings)"/>
            </a:endParaRPr>
          </a:p>
        </p:txBody>
      </p:sp>
    </p:spTree>
    <p:extLst>
      <p:ext uri="{BB962C8B-B14F-4D97-AF65-F5344CB8AC3E}">
        <p14:creationId xmlns:p14="http://schemas.microsoft.com/office/powerpoint/2010/main" val="2686422166"/>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6667" y="1835720"/>
            <a:ext cx="8504090" cy="7257600"/>
          </a:xfrm>
          <a:prstGeom prst="rect">
            <a:avLst/>
          </a:prstGeom>
        </p:spPr>
      </p:pic>
      <p:pic>
        <p:nvPicPr>
          <p:cNvPr id="4" name="Picture 3"/>
          <p:cNvPicPr>
            <a:picLocks noChangeAspect="1"/>
          </p:cNvPicPr>
          <p:nvPr/>
        </p:nvPicPr>
        <p:blipFill>
          <a:blip r:embed="rId3"/>
          <a:stretch>
            <a:fillRect/>
          </a:stretch>
        </p:blipFill>
        <p:spPr>
          <a:xfrm>
            <a:off x="8798410" y="533640"/>
            <a:ext cx="3914478" cy="5985630"/>
          </a:xfrm>
          <a:prstGeom prst="rect">
            <a:avLst/>
          </a:prstGeom>
        </p:spPr>
      </p:pic>
      <p:sp>
        <p:nvSpPr>
          <p:cNvPr id="5" name="Rectangle 4"/>
          <p:cNvSpPr/>
          <p:nvPr/>
        </p:nvSpPr>
        <p:spPr>
          <a:xfrm>
            <a:off x="8610757" y="6624649"/>
            <a:ext cx="4185325" cy="2677656"/>
          </a:xfrm>
          <a:prstGeom prst="rect">
            <a:avLst/>
          </a:prstGeom>
        </p:spPr>
        <p:txBody>
          <a:bodyPr wrap="square">
            <a:spAutoFit/>
          </a:bodyPr>
          <a:lstStyle/>
          <a:p>
            <a:r>
              <a:rPr lang="en-US" dirty="0">
                <a:latin typeface="Calibri"/>
                <a:cs typeface="Calibri"/>
              </a:rPr>
              <a:t>Janet Browne (1983).</a:t>
            </a:r>
          </a:p>
          <a:p>
            <a:r>
              <a:rPr lang="en-US" i="1" dirty="0">
                <a:latin typeface="Calibri"/>
                <a:cs typeface="Calibri"/>
              </a:rPr>
              <a:t>The Secular Ark: Studies in the History of Biogeography</a:t>
            </a:r>
            <a:br>
              <a:rPr lang="en-US" i="1" dirty="0">
                <a:latin typeface="Calibri"/>
                <a:cs typeface="Calibri"/>
              </a:rPr>
            </a:br>
            <a:r>
              <a:rPr lang="en-US" dirty="0">
                <a:latin typeface="Calibri"/>
                <a:cs typeface="Calibri"/>
              </a:rPr>
              <a:t/>
            </a:r>
            <a:br>
              <a:rPr lang="en-US" dirty="0">
                <a:latin typeface="Calibri"/>
                <a:cs typeface="Calibri"/>
              </a:rPr>
            </a:br>
            <a:r>
              <a:rPr lang="en-US" dirty="0">
                <a:latin typeface="Calibri"/>
                <a:cs typeface="Calibri"/>
              </a:rPr>
              <a:t>Available </a:t>
            </a:r>
            <a:r>
              <a:rPr lang="en-US" i="1" u="sng" dirty="0">
                <a:latin typeface="Calibri"/>
                <a:cs typeface="Calibri"/>
              </a:rPr>
              <a:t>free</a:t>
            </a:r>
            <a:r>
              <a:rPr lang="en-US" dirty="0">
                <a:latin typeface="Calibri"/>
                <a:cs typeface="Calibri"/>
              </a:rPr>
              <a:t> on JSTOR at:</a:t>
            </a:r>
          </a:p>
          <a:p>
            <a:r>
              <a:rPr lang="en-US" dirty="0">
                <a:latin typeface="Calibri"/>
                <a:cs typeface="Calibri"/>
                <a:hlinkClick r:id="rId4"/>
              </a:rPr>
              <a:t>http://dx.doi.org/10.2307/j.ctt1xp3sq3</a:t>
            </a:r>
            <a:r>
              <a:rPr lang="en-US" dirty="0">
                <a:latin typeface="Calibri"/>
                <a:cs typeface="Calibri"/>
              </a:rPr>
              <a:t> </a:t>
            </a:r>
          </a:p>
        </p:txBody>
      </p:sp>
      <p:sp>
        <p:nvSpPr>
          <p:cNvPr id="7" name="Title 2"/>
          <p:cNvSpPr txBox="1">
            <a:spLocks/>
          </p:cNvSpPr>
          <p:nvPr/>
        </p:nvSpPr>
        <p:spPr>
          <a:xfrm>
            <a:off x="224067" y="224129"/>
            <a:ext cx="10464801" cy="843151"/>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a:latin typeface="Calibri (Headings)"/>
                <a:cs typeface="Calibri (Headings)"/>
              </a:rPr>
              <a:t>In the Beginning</a:t>
            </a:r>
            <a:r>
              <a:rPr lang="mr-IN" sz="4400">
                <a:latin typeface="Calibri (Headings)"/>
                <a:cs typeface="Calibri (Headings)"/>
              </a:rPr>
              <a:t>…</a:t>
            </a:r>
            <a:endParaRPr lang="en-US" sz="4400" dirty="0">
              <a:latin typeface="Calibri (Headings)"/>
              <a:cs typeface="Calibri (Headings)"/>
            </a:endParaRPr>
          </a:p>
        </p:txBody>
      </p:sp>
    </p:spTree>
    <p:extLst>
      <p:ext uri="{BB962C8B-B14F-4D97-AF65-F5344CB8AC3E}">
        <p14:creationId xmlns:p14="http://schemas.microsoft.com/office/powerpoint/2010/main" val="1003878570"/>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001" y="464292"/>
            <a:ext cx="10464801" cy="901825"/>
          </a:xfrm>
        </p:spPr>
        <p:txBody>
          <a:bodyPr>
            <a:normAutofit/>
          </a:bodyPr>
          <a:lstStyle/>
          <a:p>
            <a:r>
              <a:rPr lang="en-US" sz="4400" dirty="0">
                <a:latin typeface="Calibri (Headings)"/>
                <a:cs typeface="Calibri (Headings)"/>
              </a:rPr>
              <a:t>Some notes on my style</a:t>
            </a:r>
          </a:p>
        </p:txBody>
      </p:sp>
      <p:sp>
        <p:nvSpPr>
          <p:cNvPr id="3" name="Subtitle 2"/>
          <p:cNvSpPr>
            <a:spLocks noGrp="1"/>
          </p:cNvSpPr>
          <p:nvPr>
            <p:ph type="subTitle" idx="1"/>
          </p:nvPr>
        </p:nvSpPr>
        <p:spPr>
          <a:xfrm>
            <a:off x="266758" y="1551895"/>
            <a:ext cx="11793499" cy="7754782"/>
          </a:xfrm>
        </p:spPr>
        <p:txBody>
          <a:bodyPr anchor="t">
            <a:normAutofit/>
          </a:bodyPr>
          <a:lstStyle/>
          <a:p>
            <a:pPr algn="l"/>
            <a:r>
              <a:rPr lang="en-US" sz="3100" dirty="0">
                <a:solidFill>
                  <a:schemeClr val="tx1"/>
                </a:solidFill>
                <a:latin typeface="Calibri (Body)"/>
                <a:cs typeface="Calibri (Body)"/>
              </a:rPr>
              <a:t>In addition to science, I was given a “liberal education”, i.e. lots of liberal arts.  I can’t seem to shake it!</a:t>
            </a:r>
          </a:p>
          <a:p>
            <a:pPr algn="l"/>
            <a:endParaRPr lang="en-US" sz="3100" dirty="0">
              <a:solidFill>
                <a:schemeClr val="tx1"/>
              </a:solidFill>
              <a:latin typeface="Calibri (Body)"/>
              <a:cs typeface="Calibri (Body)"/>
            </a:endParaRPr>
          </a:p>
          <a:p>
            <a:pPr algn="l"/>
            <a:r>
              <a:rPr lang="en-US" sz="3100" dirty="0">
                <a:solidFill>
                  <a:schemeClr val="tx1"/>
                </a:solidFill>
                <a:latin typeface="Calibri (Body)"/>
                <a:cs typeface="Calibri (Body)"/>
              </a:rPr>
              <a:t>This means that I like to follow the influences between science and the broader society: history, philosophy, religion, culture, etc.</a:t>
            </a:r>
          </a:p>
          <a:p>
            <a:pPr algn="l"/>
            <a:endParaRPr lang="en-US" sz="3100" dirty="0">
              <a:solidFill>
                <a:schemeClr val="tx1"/>
              </a:solidFill>
              <a:latin typeface="Calibri (Body)"/>
              <a:cs typeface="Calibri (Body)"/>
            </a:endParaRPr>
          </a:p>
          <a:p>
            <a:pPr algn="l"/>
            <a:r>
              <a:rPr lang="en-US" sz="3100" dirty="0">
                <a:solidFill>
                  <a:schemeClr val="tx1"/>
                </a:solidFill>
                <a:latin typeface="Calibri (Body)"/>
                <a:cs typeface="Calibri (Body)"/>
              </a:rPr>
              <a:t>This can throw some science students, who might be more used to more “cut-and-dried,” “just the facts” presentations.</a:t>
            </a:r>
          </a:p>
          <a:p>
            <a:pPr algn="l"/>
            <a:endParaRPr lang="en-US" sz="3100" dirty="0">
              <a:solidFill>
                <a:schemeClr val="tx1"/>
              </a:solidFill>
              <a:latin typeface="Calibri (Body)"/>
              <a:cs typeface="Calibri (Body)"/>
            </a:endParaRPr>
          </a:p>
          <a:p>
            <a:pPr algn="l"/>
            <a:r>
              <a:rPr lang="en-US" sz="3100" dirty="0">
                <a:solidFill>
                  <a:schemeClr val="tx1"/>
                </a:solidFill>
                <a:latin typeface="Calibri (Body)"/>
                <a:cs typeface="Calibri (Body)"/>
              </a:rPr>
              <a:t>But: I think it is valuable to be exposed to these broader connections, just so you have some idea what people are doing over in the humanities departments, and why what they are doing might be useful (even to scientists!)</a:t>
            </a:r>
          </a:p>
        </p:txBody>
      </p:sp>
    </p:spTree>
    <p:extLst>
      <p:ext uri="{BB962C8B-B14F-4D97-AF65-F5344CB8AC3E}">
        <p14:creationId xmlns:p14="http://schemas.microsoft.com/office/powerpoint/2010/main" val="2207706911"/>
      </p:ext>
    </p:extLst>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40" y="1022276"/>
            <a:ext cx="11404564" cy="5027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It is pretty literally true</a:t>
            </a:r>
            <a:r>
              <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rPr>
              <a:t> to say that (Western, academic) speculation about historical biogeography (as with origins generally) began with the book of Genesis in the Bible</a:t>
            </a:r>
          </a:p>
          <a:p>
            <a:pPr marL="0" marR="0" indent="0" algn="l" defTabSz="584200" rtl="0" fontAlgn="auto" latinLnBrk="0" hangingPunct="0">
              <a:lnSpc>
                <a:spcPct val="100000"/>
              </a:lnSpc>
              <a:spcBef>
                <a:spcPts val="0"/>
              </a:spcBef>
              <a:spcAft>
                <a:spcPts val="0"/>
              </a:spcAft>
              <a:buClrTx/>
              <a:buSzTx/>
              <a:buFontTx/>
              <a:buNone/>
              <a:tabLst/>
            </a:pPr>
            <a:endParaRPr lang="en-US" sz="3200" b="0" baseline="0" dirty="0"/>
          </a:p>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Of course,</a:t>
            </a:r>
            <a:r>
              <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rPr>
              <a:t> every culture has origins stories; whether stories like Noah’s Flood are even “western” can be debated, as they trace back to the middle east (similar, “homologous” stories are found in the Epic of Gilgamesh, from ancient Mesopotamia). Stories, especially significant ones, circulate across cultures, languages, etc. </a:t>
            </a: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In the Beginning</a:t>
            </a:r>
            <a:r>
              <a:rPr lang="mr-IN" sz="4400" dirty="0">
                <a:latin typeface="Calibri (Headings)"/>
                <a:cs typeface="Calibri (Headings)"/>
              </a:rPr>
              <a:t>…</a:t>
            </a:r>
            <a:endParaRPr lang="en-US" sz="4400" dirty="0">
              <a:latin typeface="Calibri (Headings)"/>
              <a:cs typeface="Calibri (Headings)"/>
            </a:endParaRPr>
          </a:p>
        </p:txBody>
      </p:sp>
    </p:spTree>
    <p:extLst>
      <p:ext uri="{BB962C8B-B14F-4D97-AF65-F5344CB8AC3E}">
        <p14:creationId xmlns:p14="http://schemas.microsoft.com/office/powerpoint/2010/main" val="1136303961"/>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742909" y="6011158"/>
            <a:ext cx="3989037" cy="3742442"/>
          </a:xfrm>
          <a:prstGeom prst="rect">
            <a:avLst/>
          </a:prstGeom>
        </p:spPr>
      </p:pic>
      <p:pic>
        <p:nvPicPr>
          <p:cNvPr id="2" name="Picture 1"/>
          <p:cNvPicPr>
            <a:picLocks noChangeAspect="1"/>
          </p:cNvPicPr>
          <p:nvPr/>
        </p:nvPicPr>
        <p:blipFill>
          <a:blip r:embed="rId3"/>
          <a:stretch>
            <a:fillRect/>
          </a:stretch>
        </p:blipFill>
        <p:spPr>
          <a:xfrm>
            <a:off x="6849346" y="6049293"/>
            <a:ext cx="6064736" cy="3590609"/>
          </a:xfrm>
          <a:prstGeom prst="rect">
            <a:avLst/>
          </a:prstGeom>
          <a:ln>
            <a:solidFill>
              <a:schemeClr val="bg1">
                <a:lumMod val="75000"/>
              </a:schemeClr>
            </a:solidFill>
          </a:ln>
        </p:spPr>
      </p:pic>
      <p:sp>
        <p:nvSpPr>
          <p:cNvPr id="6" name="TextBox 5"/>
          <p:cNvSpPr txBox="1"/>
          <p:nvPr/>
        </p:nvSpPr>
        <p:spPr>
          <a:xfrm>
            <a:off x="234740" y="1022276"/>
            <a:ext cx="11404564" cy="50270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It is pretty literally true</a:t>
            </a:r>
            <a:r>
              <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rPr>
              <a:t> to say that (Western, academic) speculation about historical biogeography (as with origins generally) began with the book of Genesis in the Bible</a:t>
            </a:r>
          </a:p>
          <a:p>
            <a:pPr marL="0" marR="0" indent="0" algn="l" defTabSz="584200" rtl="0" fontAlgn="auto" latinLnBrk="0" hangingPunct="0">
              <a:lnSpc>
                <a:spcPct val="100000"/>
              </a:lnSpc>
              <a:spcBef>
                <a:spcPts val="0"/>
              </a:spcBef>
              <a:spcAft>
                <a:spcPts val="0"/>
              </a:spcAft>
              <a:buClrTx/>
              <a:buSzTx/>
              <a:buFontTx/>
              <a:buNone/>
              <a:tabLst/>
            </a:pPr>
            <a:endParaRPr lang="en-US" sz="3200" b="0" baseline="0" dirty="0"/>
          </a:p>
          <a:p>
            <a:pPr marL="0" marR="0" indent="0" algn="l" defTabSz="584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rgbClr val="000000"/>
                </a:solidFill>
                <a:effectLst/>
                <a:uFillTx/>
                <a:latin typeface="Helvetica Neue"/>
                <a:ea typeface="Helvetica Neue"/>
                <a:cs typeface="Helvetica Neue"/>
                <a:sym typeface="Helvetica Neue"/>
              </a:rPr>
              <a:t>Of course,</a:t>
            </a:r>
            <a:r>
              <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rPr>
              <a:t> every culture has origins stories; whether stories like Noah’s Flood are even “western” can be debated, as they trace back to the middle east (similar, “homologous” stories are found in the Epic of Gilgamesh, from ancient Mesopotamia). Stories, especially significant ones, circulate across cultures, languages, etc. </a:t>
            </a: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In the Beginning</a:t>
            </a:r>
            <a:r>
              <a:rPr lang="mr-IN" sz="4400" dirty="0">
                <a:latin typeface="Calibri (Headings)"/>
                <a:cs typeface="Calibri (Headings)"/>
              </a:rPr>
              <a:t>…</a:t>
            </a:r>
            <a:endParaRPr lang="en-US" sz="4400" dirty="0">
              <a:latin typeface="Calibri (Headings)"/>
              <a:cs typeface="Calibri (Headings)"/>
            </a:endParaRPr>
          </a:p>
        </p:txBody>
      </p:sp>
      <p:sp>
        <p:nvSpPr>
          <p:cNvPr id="4" name="Rectangle 3"/>
          <p:cNvSpPr/>
          <p:nvPr/>
        </p:nvSpPr>
        <p:spPr>
          <a:xfrm>
            <a:off x="-110730" y="7009845"/>
            <a:ext cx="4742723" cy="1200328"/>
          </a:xfrm>
          <a:prstGeom prst="rect">
            <a:avLst/>
          </a:prstGeom>
        </p:spPr>
        <p:txBody>
          <a:bodyPr wrap="square">
            <a:spAutoFit/>
          </a:bodyPr>
          <a:lstStyle/>
          <a:p>
            <a:r>
              <a:rPr lang="en-US" b="0" dirty="0"/>
              <a:t>Some scientists even use phylogenetics to trace this cultural transmission! </a:t>
            </a:r>
            <a:endParaRPr lang="en-US" dirty="0"/>
          </a:p>
        </p:txBody>
      </p:sp>
    </p:spTree>
    <p:extLst>
      <p:ext uri="{BB962C8B-B14F-4D97-AF65-F5344CB8AC3E}">
        <p14:creationId xmlns:p14="http://schemas.microsoft.com/office/powerpoint/2010/main" val="1470606951"/>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40" y="1022276"/>
            <a:ext cx="11985610" cy="7981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0" dirty="0"/>
              <a:t>Even in science, where we are devoted to developing well-tested, natural explanations of phenomena, it is worthwhile to delve deep into the historical origins of our fields, because</a:t>
            </a:r>
          </a:p>
          <a:p>
            <a:pPr marL="0" marR="0" indent="0" algn="l" defTabSz="584200" rtl="0" fontAlgn="auto" latinLnBrk="0" hangingPunct="0">
              <a:lnSpc>
                <a:spcPct val="100000"/>
              </a:lnSpc>
              <a:spcBef>
                <a:spcPts val="0"/>
              </a:spcBef>
              <a:spcAft>
                <a:spcPts val="0"/>
              </a:spcAft>
              <a:buClrTx/>
              <a:buSzTx/>
              <a:buFontTx/>
              <a:buNone/>
              <a:tabLst/>
            </a:pP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a:p>
            <a:pPr marL="514350" marR="0" indent="-514350" algn="l" defTabSz="584200" rtl="0" fontAlgn="auto" latinLnBrk="0" hangingPunct="0">
              <a:lnSpc>
                <a:spcPct val="100000"/>
              </a:lnSpc>
              <a:spcBef>
                <a:spcPts val="0"/>
              </a:spcBef>
              <a:spcAft>
                <a:spcPts val="0"/>
              </a:spcAft>
              <a:buClrTx/>
              <a:buSzTx/>
              <a:buFontTx/>
              <a:buAutoNum type="arabicPeriod"/>
              <a:tabLst/>
            </a:pPr>
            <a:r>
              <a:rPr lang="en-US" sz="3200" b="0" dirty="0"/>
              <a:t>We can learn why certain major questions are framed the way they are</a:t>
            </a:r>
          </a:p>
          <a:p>
            <a:pPr marL="514350" marR="0" indent="-514350" algn="l" defTabSz="584200" rtl="0" fontAlgn="auto" latinLnBrk="0" hangingPunct="0">
              <a:lnSpc>
                <a:spcPct val="100000"/>
              </a:lnSpc>
              <a:spcBef>
                <a:spcPts val="0"/>
              </a:spcBef>
              <a:spcAft>
                <a:spcPts val="0"/>
              </a:spcAft>
              <a:buClrTx/>
              <a:buSzTx/>
              <a:buFontTx/>
              <a:buAutoNum type="arabicPeriod"/>
              <a:tabLst/>
            </a:pP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a:p>
            <a:pPr marL="514350" marR="0" indent="-514350" algn="l" defTabSz="584200" rtl="0" fontAlgn="auto" latinLnBrk="0" hangingPunct="0">
              <a:lnSpc>
                <a:spcPct val="100000"/>
              </a:lnSpc>
              <a:spcBef>
                <a:spcPts val="0"/>
              </a:spcBef>
              <a:spcAft>
                <a:spcPts val="0"/>
              </a:spcAft>
              <a:buClrTx/>
              <a:buSzTx/>
              <a:buFontTx/>
              <a:buAutoNum type="arabicPeriod"/>
              <a:tabLst/>
            </a:pPr>
            <a:r>
              <a:rPr lang="en-US" sz="3200" b="0" dirty="0"/>
              <a:t>Terminology sometimes makes more sense when we understand its origins</a:t>
            </a:r>
          </a:p>
          <a:p>
            <a:pPr marL="514350" marR="0" indent="-514350" algn="l" defTabSz="584200" rtl="0" fontAlgn="auto" latinLnBrk="0" hangingPunct="0">
              <a:lnSpc>
                <a:spcPct val="100000"/>
              </a:lnSpc>
              <a:spcBef>
                <a:spcPts val="0"/>
              </a:spcBef>
              <a:spcAft>
                <a:spcPts val="0"/>
              </a:spcAft>
              <a:buClrTx/>
              <a:buSzTx/>
              <a:buFontTx/>
              <a:buAutoNum type="arabicPeriod"/>
              <a:tabLst/>
            </a:pP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a:p>
            <a:pPr marL="514350" marR="0" indent="-514350" algn="l" defTabSz="584200" rtl="0" fontAlgn="auto" latinLnBrk="0" hangingPunct="0">
              <a:lnSpc>
                <a:spcPct val="100000"/>
              </a:lnSpc>
              <a:spcBef>
                <a:spcPts val="0"/>
              </a:spcBef>
              <a:spcAft>
                <a:spcPts val="0"/>
              </a:spcAft>
              <a:buClrTx/>
              <a:buSzTx/>
              <a:buFontTx/>
              <a:buAutoNum type="arabicPeriod"/>
              <a:tabLst/>
            </a:pPr>
            <a:r>
              <a:rPr lang="en-US" sz="3200" b="0" dirty="0"/>
              <a:t>Sometimes we discover that common assumptions in the field are unjustified / are disguising cultural/historical biases</a:t>
            </a:r>
          </a:p>
          <a:p>
            <a:pPr marL="514350" marR="0" indent="-514350" algn="l" defTabSz="584200" rtl="0" fontAlgn="auto" latinLnBrk="0" hangingPunct="0">
              <a:lnSpc>
                <a:spcPct val="100000"/>
              </a:lnSpc>
              <a:spcBef>
                <a:spcPts val="0"/>
              </a:spcBef>
              <a:spcAft>
                <a:spcPts val="0"/>
              </a:spcAft>
              <a:buClrTx/>
              <a:buSzTx/>
              <a:buFontTx/>
              <a:buAutoNum type="arabicPeriod"/>
              <a:tabLst/>
            </a:pP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a:p>
            <a:pPr marL="514350" marR="0" indent="-514350" algn="l" defTabSz="584200" rtl="0" fontAlgn="auto" latinLnBrk="0" hangingPunct="0">
              <a:lnSpc>
                <a:spcPct val="100000"/>
              </a:lnSpc>
              <a:spcBef>
                <a:spcPts val="0"/>
              </a:spcBef>
              <a:spcAft>
                <a:spcPts val="0"/>
              </a:spcAft>
              <a:buClrTx/>
              <a:buSzTx/>
              <a:buFontTx/>
              <a:buAutoNum type="arabicPeriod"/>
              <a:tabLst/>
            </a:pPr>
            <a:r>
              <a:rPr lang="en-US" sz="3200" b="0" dirty="0"/>
              <a:t>Most important: “history is a different place</a:t>
            </a:r>
            <a:r>
              <a:rPr lang="mr-IN" sz="3200" b="0" dirty="0"/>
              <a:t>…</a:t>
            </a:r>
            <a:r>
              <a:rPr lang="en-US" sz="3200" b="0" dirty="0"/>
              <a:t>we don’t live there” </a:t>
            </a:r>
            <a:r>
              <a:rPr lang="mr-IN" sz="3200" b="0" dirty="0"/>
              <a:t>–</a:t>
            </a:r>
            <a:r>
              <a:rPr lang="en-US" sz="3200" b="0" dirty="0"/>
              <a:t> it is one way to see different ways of thinking, and of checking if our current scientific view is actually well-justified.</a:t>
            </a: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In the Beginning</a:t>
            </a:r>
            <a:r>
              <a:rPr lang="mr-IN" sz="4400" dirty="0">
                <a:latin typeface="Calibri (Headings)"/>
                <a:cs typeface="Calibri (Headings)"/>
              </a:rPr>
              <a:t>…</a:t>
            </a:r>
            <a:endParaRPr lang="en-US" sz="4400" dirty="0">
              <a:latin typeface="Calibri (Headings)"/>
              <a:cs typeface="Calibri (Headings)"/>
            </a:endParaRPr>
          </a:p>
        </p:txBody>
      </p:sp>
    </p:spTree>
    <p:extLst>
      <p:ext uri="{BB962C8B-B14F-4D97-AF65-F5344CB8AC3E}">
        <p14:creationId xmlns:p14="http://schemas.microsoft.com/office/powerpoint/2010/main" val="1941304361"/>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40" y="1022276"/>
            <a:ext cx="11985610" cy="79816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0" dirty="0"/>
              <a:t>Even in science, where we are devoted to developing well-tested, natural explanations of phenomena, it is worthwhile to delve deep into the historical origins of our fields, because</a:t>
            </a:r>
          </a:p>
          <a:p>
            <a:pPr marL="0" marR="0" indent="0" algn="l" defTabSz="584200" rtl="0" fontAlgn="auto" latinLnBrk="0" hangingPunct="0">
              <a:lnSpc>
                <a:spcPct val="100000"/>
              </a:lnSpc>
              <a:spcBef>
                <a:spcPts val="0"/>
              </a:spcBef>
              <a:spcAft>
                <a:spcPts val="0"/>
              </a:spcAft>
              <a:buClrTx/>
              <a:buSzTx/>
              <a:buFontTx/>
              <a:buNone/>
              <a:tabLst/>
            </a:pP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a:p>
            <a:pPr marL="514350" marR="0" indent="-514350" algn="l" defTabSz="584200" rtl="0" fontAlgn="auto" latinLnBrk="0" hangingPunct="0">
              <a:lnSpc>
                <a:spcPct val="100000"/>
              </a:lnSpc>
              <a:spcBef>
                <a:spcPts val="0"/>
              </a:spcBef>
              <a:spcAft>
                <a:spcPts val="0"/>
              </a:spcAft>
              <a:buClrTx/>
              <a:buSzTx/>
              <a:buFontTx/>
              <a:buAutoNum type="arabicPeriod"/>
              <a:tabLst/>
            </a:pPr>
            <a:r>
              <a:rPr lang="en-US" sz="3200" b="0" dirty="0"/>
              <a:t>We can learn why certain major questions are framed the way they are</a:t>
            </a:r>
          </a:p>
          <a:p>
            <a:pPr marL="514350" marR="0" indent="-514350" algn="l" defTabSz="584200" rtl="0" fontAlgn="auto" latinLnBrk="0" hangingPunct="0">
              <a:lnSpc>
                <a:spcPct val="100000"/>
              </a:lnSpc>
              <a:spcBef>
                <a:spcPts val="0"/>
              </a:spcBef>
              <a:spcAft>
                <a:spcPts val="0"/>
              </a:spcAft>
              <a:buClrTx/>
              <a:buSzTx/>
              <a:buFontTx/>
              <a:buAutoNum type="arabicPeriod"/>
              <a:tabLst/>
            </a:pP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a:p>
            <a:pPr marL="514350" marR="0" indent="-514350" algn="l" defTabSz="584200" rtl="0" fontAlgn="auto" latinLnBrk="0" hangingPunct="0">
              <a:lnSpc>
                <a:spcPct val="100000"/>
              </a:lnSpc>
              <a:spcBef>
                <a:spcPts val="0"/>
              </a:spcBef>
              <a:spcAft>
                <a:spcPts val="0"/>
              </a:spcAft>
              <a:buClrTx/>
              <a:buSzTx/>
              <a:buFontTx/>
              <a:buAutoNum type="arabicPeriod"/>
              <a:tabLst/>
            </a:pPr>
            <a:r>
              <a:rPr lang="en-US" sz="3200" b="0" dirty="0"/>
              <a:t>Terminology sometimes makes more sense when we understand its origins</a:t>
            </a:r>
          </a:p>
          <a:p>
            <a:pPr marL="514350" marR="0" indent="-514350" algn="l" defTabSz="584200" rtl="0" fontAlgn="auto" latinLnBrk="0" hangingPunct="0">
              <a:lnSpc>
                <a:spcPct val="100000"/>
              </a:lnSpc>
              <a:spcBef>
                <a:spcPts val="0"/>
              </a:spcBef>
              <a:spcAft>
                <a:spcPts val="0"/>
              </a:spcAft>
              <a:buClrTx/>
              <a:buSzTx/>
              <a:buFontTx/>
              <a:buAutoNum type="arabicPeriod"/>
              <a:tabLst/>
            </a:pP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a:p>
            <a:pPr marL="514350" marR="0" indent="-514350" algn="l" defTabSz="584200" rtl="0" fontAlgn="auto" latinLnBrk="0" hangingPunct="0">
              <a:lnSpc>
                <a:spcPct val="100000"/>
              </a:lnSpc>
              <a:spcBef>
                <a:spcPts val="0"/>
              </a:spcBef>
              <a:spcAft>
                <a:spcPts val="0"/>
              </a:spcAft>
              <a:buClrTx/>
              <a:buSzTx/>
              <a:buFontTx/>
              <a:buAutoNum type="arabicPeriod"/>
              <a:tabLst/>
            </a:pPr>
            <a:r>
              <a:rPr lang="en-US" sz="3200" b="0" dirty="0"/>
              <a:t>Sometimes we discover that common assumptions in the field are unjustified / are disguising cultural/historical biases</a:t>
            </a:r>
          </a:p>
          <a:p>
            <a:pPr marL="514350" marR="0" indent="-514350" algn="l" defTabSz="584200" rtl="0" fontAlgn="auto" latinLnBrk="0" hangingPunct="0">
              <a:lnSpc>
                <a:spcPct val="100000"/>
              </a:lnSpc>
              <a:spcBef>
                <a:spcPts val="0"/>
              </a:spcBef>
              <a:spcAft>
                <a:spcPts val="0"/>
              </a:spcAft>
              <a:buClrTx/>
              <a:buSzTx/>
              <a:buFontTx/>
              <a:buAutoNum type="arabicPeriod"/>
              <a:tabLst/>
            </a:pP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a:p>
            <a:pPr marL="514350" marR="0" indent="-514350" algn="l" defTabSz="584200" rtl="0" fontAlgn="auto" latinLnBrk="0" hangingPunct="0">
              <a:lnSpc>
                <a:spcPct val="100000"/>
              </a:lnSpc>
              <a:spcBef>
                <a:spcPts val="0"/>
              </a:spcBef>
              <a:spcAft>
                <a:spcPts val="0"/>
              </a:spcAft>
              <a:buClrTx/>
              <a:buSzTx/>
              <a:buFontTx/>
              <a:buAutoNum type="arabicPeriod"/>
              <a:tabLst/>
            </a:pPr>
            <a:r>
              <a:rPr lang="en-US" sz="3200" b="0" dirty="0"/>
              <a:t>Most important: “history is a different place</a:t>
            </a:r>
            <a:r>
              <a:rPr lang="mr-IN" sz="3200" b="0" dirty="0"/>
              <a:t>…</a:t>
            </a:r>
            <a:r>
              <a:rPr lang="en-US" sz="3200" b="0" dirty="0"/>
              <a:t>we don’t live there” </a:t>
            </a:r>
            <a:r>
              <a:rPr lang="mr-IN" sz="3200" b="0" dirty="0"/>
              <a:t>–</a:t>
            </a:r>
            <a:r>
              <a:rPr lang="en-US" sz="3200" b="0" dirty="0"/>
              <a:t> it is one way to see different ways of thinking, and of checking if our current scientific view is actually well-justified.</a:t>
            </a: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In the Beginning</a:t>
            </a:r>
            <a:r>
              <a:rPr lang="mr-IN" sz="4400" dirty="0">
                <a:latin typeface="Calibri (Headings)"/>
                <a:cs typeface="Calibri (Headings)"/>
              </a:rPr>
              <a:t>…</a:t>
            </a:r>
            <a:endParaRPr lang="en-US" sz="4400" dirty="0">
              <a:latin typeface="Calibri (Headings)"/>
              <a:cs typeface="Calibri (Headings)"/>
            </a:endParaRPr>
          </a:p>
        </p:txBody>
      </p:sp>
    </p:spTree>
    <p:extLst>
      <p:ext uri="{BB962C8B-B14F-4D97-AF65-F5344CB8AC3E}">
        <p14:creationId xmlns:p14="http://schemas.microsoft.com/office/powerpoint/2010/main" val="2106285610"/>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223370" y="2109753"/>
            <a:ext cx="3441700" cy="4445000"/>
          </a:xfrm>
          <a:prstGeom prst="rect">
            <a:avLst/>
          </a:prstGeom>
        </p:spPr>
      </p:pic>
      <p:sp>
        <p:nvSpPr>
          <p:cNvPr id="6" name="TextBox 5"/>
          <p:cNvSpPr txBox="1"/>
          <p:nvPr/>
        </p:nvSpPr>
        <p:spPr>
          <a:xfrm>
            <a:off x="234740" y="1022276"/>
            <a:ext cx="1198561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0" dirty="0"/>
              <a:t>Part of a longer set of accounts similar between the book of Genesis and other ancient middle-eastern stories:</a:t>
            </a: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Noah’s Flood story</a:t>
            </a:r>
            <a:r>
              <a:rPr lang="mr-IN" sz="4400" dirty="0">
                <a:latin typeface="Calibri (Headings)"/>
                <a:cs typeface="Calibri (Headings)"/>
              </a:rPr>
              <a:t>…</a:t>
            </a:r>
            <a:endParaRPr lang="en-US" sz="4400" dirty="0">
              <a:latin typeface="Calibri (Headings)"/>
              <a:cs typeface="Calibri (Headings)"/>
            </a:endParaRPr>
          </a:p>
        </p:txBody>
      </p:sp>
      <p:pic>
        <p:nvPicPr>
          <p:cNvPr id="2" name="Picture 1"/>
          <p:cNvPicPr>
            <a:picLocks noChangeAspect="1"/>
          </p:cNvPicPr>
          <p:nvPr/>
        </p:nvPicPr>
        <p:blipFill>
          <a:blip r:embed="rId3"/>
          <a:stretch>
            <a:fillRect/>
          </a:stretch>
        </p:blipFill>
        <p:spPr>
          <a:xfrm>
            <a:off x="6231474" y="3168861"/>
            <a:ext cx="6591300" cy="5486400"/>
          </a:xfrm>
          <a:prstGeom prst="rect">
            <a:avLst/>
          </a:prstGeom>
        </p:spPr>
      </p:pic>
      <p:sp>
        <p:nvSpPr>
          <p:cNvPr id="4" name="Rectangle 3"/>
          <p:cNvSpPr/>
          <p:nvPr/>
        </p:nvSpPr>
        <p:spPr>
          <a:xfrm>
            <a:off x="5930073" y="9353490"/>
            <a:ext cx="6984010" cy="400110"/>
          </a:xfrm>
          <a:prstGeom prst="rect">
            <a:avLst/>
          </a:prstGeom>
        </p:spPr>
        <p:txBody>
          <a:bodyPr wrap="square">
            <a:spAutoFit/>
          </a:bodyPr>
          <a:lstStyle/>
          <a:p>
            <a:pPr algn="l"/>
            <a:r>
              <a:rPr lang="en-US" sz="1000" b="0" dirty="0"/>
              <a:t>Daniel C. Harlow (2010). After Adam: reading Genesis in an age of evolutionary science. </a:t>
            </a:r>
            <a:r>
              <a:rPr lang="en-US" sz="1000" b="0" i="1" dirty="0"/>
              <a:t>Perspectives on Science and Christian Faith</a:t>
            </a:r>
            <a:r>
              <a:rPr lang="en-US" sz="1000" b="0" dirty="0"/>
              <a:t>, 62(3). </a:t>
            </a:r>
            <a:r>
              <a:rPr lang="en-US" sz="1000" b="0" dirty="0">
                <a:hlinkClick r:id="rId4"/>
              </a:rPr>
              <a:t>https://link.gale.com/apps/doc/A234714307/AONE?u=learn&amp;sid=AONE&amp;xid=ac0fc0fb</a:t>
            </a:r>
            <a:r>
              <a:rPr lang="en-US" sz="1000" b="0" dirty="0"/>
              <a:t> </a:t>
            </a:r>
          </a:p>
        </p:txBody>
      </p:sp>
      <p:sp>
        <p:nvSpPr>
          <p:cNvPr id="5" name="Rectangle 4"/>
          <p:cNvSpPr/>
          <p:nvPr/>
        </p:nvSpPr>
        <p:spPr>
          <a:xfrm>
            <a:off x="497620" y="9353490"/>
            <a:ext cx="3974281" cy="246221"/>
          </a:xfrm>
          <a:prstGeom prst="rect">
            <a:avLst/>
          </a:prstGeom>
        </p:spPr>
        <p:txBody>
          <a:bodyPr wrap="square">
            <a:spAutoFit/>
          </a:bodyPr>
          <a:lstStyle/>
          <a:p>
            <a:r>
              <a:rPr lang="en-US" sz="1000" b="0" dirty="0">
                <a:hlinkClick r:id="rId5"/>
              </a:rPr>
              <a:t>https://en.wikipedia.org/wiki/Generations_of_Adam</a:t>
            </a:r>
            <a:r>
              <a:rPr lang="en-US" sz="1000" b="0" dirty="0"/>
              <a:t> </a:t>
            </a:r>
          </a:p>
        </p:txBody>
      </p:sp>
      <p:pic>
        <p:nvPicPr>
          <p:cNvPr id="7" name="Picture 6"/>
          <p:cNvPicPr>
            <a:picLocks noChangeAspect="1"/>
          </p:cNvPicPr>
          <p:nvPr/>
        </p:nvPicPr>
        <p:blipFill>
          <a:blip r:embed="rId6"/>
          <a:stretch>
            <a:fillRect/>
          </a:stretch>
        </p:blipFill>
        <p:spPr>
          <a:xfrm>
            <a:off x="224067" y="6910420"/>
            <a:ext cx="5251015" cy="2443070"/>
          </a:xfrm>
          <a:prstGeom prst="rect">
            <a:avLst/>
          </a:prstGeom>
        </p:spPr>
      </p:pic>
      <p:sp>
        <p:nvSpPr>
          <p:cNvPr id="8" name="TextBox 7"/>
          <p:cNvSpPr txBox="1"/>
          <p:nvPr/>
        </p:nvSpPr>
        <p:spPr>
          <a:xfrm>
            <a:off x="-74711" y="6546913"/>
            <a:ext cx="593007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defTabSz="584200" rtl="0" fontAlgn="auto" latinLnBrk="0" hangingPunct="0">
              <a:lnSpc>
                <a:spcPct val="100000"/>
              </a:lnSpc>
              <a:spcBef>
                <a:spcPts val="0"/>
              </a:spcBef>
              <a:spcAft>
                <a:spcPts val="0"/>
              </a:spcAft>
              <a:buClrTx/>
              <a:buSzTx/>
              <a:buFontTx/>
              <a:buNone/>
              <a:tabLst/>
            </a:pPr>
            <a:r>
              <a:rPr lang="en-US" sz="2000" b="0" dirty="0"/>
              <a:t>The “Generations of Adam” (from Adam to Noah)</a:t>
            </a:r>
            <a:endParaRPr kumimoji="0" lang="en-US" sz="2000" b="0" i="0" u="none" strike="noStrike" cap="none" spc="0" normalizeH="0" dirty="0">
              <a:ln>
                <a:noFill/>
              </a:ln>
              <a:solidFill>
                <a:srgbClr val="000000"/>
              </a:solidFill>
              <a:effectLst/>
              <a:uFillTx/>
              <a:sym typeface="Helvetica Neue"/>
            </a:endParaRPr>
          </a:p>
        </p:txBody>
      </p:sp>
      <p:sp>
        <p:nvSpPr>
          <p:cNvPr id="10" name="Rectangle 9"/>
          <p:cNvSpPr/>
          <p:nvPr/>
        </p:nvSpPr>
        <p:spPr>
          <a:xfrm rot="16200000">
            <a:off x="2860519" y="4356505"/>
            <a:ext cx="3605958" cy="400110"/>
          </a:xfrm>
          <a:prstGeom prst="rect">
            <a:avLst/>
          </a:prstGeom>
        </p:spPr>
        <p:txBody>
          <a:bodyPr wrap="square">
            <a:spAutoFit/>
          </a:bodyPr>
          <a:lstStyle/>
          <a:p>
            <a:r>
              <a:rPr lang="en-US" sz="1000" b="0" dirty="0">
                <a:solidFill>
                  <a:schemeClr val="bg1">
                    <a:lumMod val="75000"/>
                  </a:schemeClr>
                </a:solidFill>
                <a:latin typeface="Calibri"/>
                <a:cs typeface="Calibri"/>
              </a:rPr>
              <a:t>https://www.teacherspayteachers.com/Product/Notebooking-Genesis-4-5-Genealogy-of-Adam-to-Noah-2636741 </a:t>
            </a:r>
          </a:p>
        </p:txBody>
      </p:sp>
    </p:spTree>
    <p:extLst>
      <p:ext uri="{BB962C8B-B14F-4D97-AF65-F5344CB8AC3E}">
        <p14:creationId xmlns:p14="http://schemas.microsoft.com/office/powerpoint/2010/main" val="3444597758"/>
      </p:ext>
    </p:extLst>
  </p:cSld>
  <p:clrMapOvr>
    <a:masterClrMapping/>
  </p:clrMapOvr>
  <p:transition xmlns:p14="http://schemas.microsoft.com/office/powerpoint/2010/mai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40" y="1022276"/>
            <a:ext cx="1198561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0" dirty="0"/>
              <a:t>One version of the story: God tells Noah to build the boat,</a:t>
            </a:r>
            <a:br>
              <a:rPr lang="en-US" sz="3200" b="0" dirty="0"/>
            </a:br>
            <a:r>
              <a:rPr lang="en-US" sz="3200" b="0" dirty="0"/>
              <a:t>as he is going to destroy the world because of man’s wickedness</a:t>
            </a: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Noah’s Flood story</a:t>
            </a:r>
            <a:r>
              <a:rPr lang="mr-IN" sz="4400" dirty="0">
                <a:latin typeface="Calibri (Headings)"/>
                <a:cs typeface="Calibri (Headings)"/>
              </a:rPr>
              <a:t>…</a:t>
            </a:r>
            <a:endParaRPr lang="en-US" sz="4400" dirty="0">
              <a:latin typeface="Calibri (Headings)"/>
              <a:cs typeface="Calibri (Headings)"/>
            </a:endParaRPr>
          </a:p>
        </p:txBody>
      </p:sp>
      <p:pic>
        <p:nvPicPr>
          <p:cNvPr id="10" name="Picture 9"/>
          <p:cNvPicPr>
            <a:picLocks noChangeAspect="1"/>
          </p:cNvPicPr>
          <p:nvPr/>
        </p:nvPicPr>
        <p:blipFill>
          <a:blip r:embed="rId2"/>
          <a:stretch>
            <a:fillRect/>
          </a:stretch>
        </p:blipFill>
        <p:spPr>
          <a:xfrm>
            <a:off x="120913" y="2550798"/>
            <a:ext cx="6898144" cy="5935366"/>
          </a:xfrm>
          <a:prstGeom prst="rect">
            <a:avLst/>
          </a:prstGeom>
        </p:spPr>
      </p:pic>
      <p:sp>
        <p:nvSpPr>
          <p:cNvPr id="11" name="Rectangle 10"/>
          <p:cNvSpPr/>
          <p:nvPr/>
        </p:nvSpPr>
        <p:spPr>
          <a:xfrm>
            <a:off x="3663797" y="8378442"/>
            <a:ext cx="3355260" cy="215444"/>
          </a:xfrm>
          <a:prstGeom prst="rect">
            <a:avLst/>
          </a:prstGeom>
        </p:spPr>
        <p:txBody>
          <a:bodyPr wrap="square">
            <a:spAutoFit/>
          </a:bodyPr>
          <a:lstStyle/>
          <a:p>
            <a:r>
              <a:rPr lang="en-US" sz="800" b="0" dirty="0">
                <a:latin typeface="Calibri"/>
                <a:cs typeface="Calibri"/>
              </a:rPr>
              <a:t>https://</a:t>
            </a:r>
            <a:r>
              <a:rPr lang="en-US" sz="800" b="0" dirty="0" err="1">
                <a:latin typeface="Calibri"/>
                <a:cs typeface="Calibri"/>
              </a:rPr>
              <a:t>www.quora.com</a:t>
            </a:r>
            <a:r>
              <a:rPr lang="en-US" sz="800" b="0" dirty="0">
                <a:latin typeface="Calibri"/>
                <a:cs typeface="Calibri"/>
              </a:rPr>
              <a:t>/Is-</a:t>
            </a:r>
            <a:r>
              <a:rPr lang="en-US" sz="800" b="0" dirty="0" err="1">
                <a:latin typeface="Calibri"/>
                <a:cs typeface="Calibri"/>
              </a:rPr>
              <a:t>Noahs</a:t>
            </a:r>
            <a:r>
              <a:rPr lang="en-US" sz="800" b="0" dirty="0">
                <a:latin typeface="Calibri"/>
                <a:cs typeface="Calibri"/>
              </a:rPr>
              <a:t>-Ark-a-biblical-fairy-tale</a:t>
            </a:r>
          </a:p>
        </p:txBody>
      </p:sp>
      <p:pic>
        <p:nvPicPr>
          <p:cNvPr id="12" name="Picture 11"/>
          <p:cNvPicPr>
            <a:picLocks noChangeAspect="1"/>
          </p:cNvPicPr>
          <p:nvPr/>
        </p:nvPicPr>
        <p:blipFill>
          <a:blip r:embed="rId3"/>
          <a:stretch>
            <a:fillRect/>
          </a:stretch>
        </p:blipFill>
        <p:spPr>
          <a:xfrm>
            <a:off x="6617279" y="3073763"/>
            <a:ext cx="6077717" cy="4845747"/>
          </a:xfrm>
          <a:prstGeom prst="rect">
            <a:avLst/>
          </a:prstGeom>
        </p:spPr>
      </p:pic>
      <p:sp>
        <p:nvSpPr>
          <p:cNvPr id="13" name="Rectangle 12"/>
          <p:cNvSpPr/>
          <p:nvPr/>
        </p:nvSpPr>
        <p:spPr>
          <a:xfrm>
            <a:off x="7818495" y="7928304"/>
            <a:ext cx="4401855" cy="400110"/>
          </a:xfrm>
          <a:prstGeom prst="rect">
            <a:avLst/>
          </a:prstGeom>
        </p:spPr>
        <p:txBody>
          <a:bodyPr wrap="square">
            <a:spAutoFit/>
          </a:bodyPr>
          <a:lstStyle/>
          <a:p>
            <a:r>
              <a:rPr lang="en-US" sz="2000" b="0" dirty="0">
                <a:latin typeface="Calibri"/>
                <a:cs typeface="Calibri"/>
              </a:rPr>
              <a:t>‘Noah’s Ark’, Edward Hicks, 1846</a:t>
            </a:r>
          </a:p>
        </p:txBody>
      </p:sp>
    </p:spTree>
    <p:extLst>
      <p:ext uri="{BB962C8B-B14F-4D97-AF65-F5344CB8AC3E}">
        <p14:creationId xmlns:p14="http://schemas.microsoft.com/office/powerpoint/2010/main" val="332471487"/>
      </p:ext>
    </p:extLst>
  </p:cSld>
  <p:clrMapOvr>
    <a:masterClrMapping/>
  </p:clrMapOvr>
  <p:transition xmlns:p14="http://schemas.microsoft.com/office/powerpoint/2010/mai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40" y="1022276"/>
            <a:ext cx="1198561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0" dirty="0"/>
              <a:t>Then Russell Crowe-Noah and his rock-monster friends fight all the bad guys to keep them off the Ark</a:t>
            </a: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Noah’s Flood story</a:t>
            </a:r>
            <a:r>
              <a:rPr lang="mr-IN" sz="4400" dirty="0">
                <a:latin typeface="Calibri (Headings)"/>
                <a:cs typeface="Calibri (Headings)"/>
              </a:rPr>
              <a:t>…</a:t>
            </a:r>
            <a:endParaRPr lang="en-US" sz="4400" dirty="0">
              <a:latin typeface="Calibri (Headings)"/>
              <a:cs typeface="Calibri (Headings)"/>
            </a:endParaRPr>
          </a:p>
        </p:txBody>
      </p:sp>
      <p:sp>
        <p:nvSpPr>
          <p:cNvPr id="11" name="Rectangle 10"/>
          <p:cNvSpPr/>
          <p:nvPr/>
        </p:nvSpPr>
        <p:spPr>
          <a:xfrm>
            <a:off x="909480" y="6574441"/>
            <a:ext cx="4514654" cy="215444"/>
          </a:xfrm>
          <a:prstGeom prst="rect">
            <a:avLst/>
          </a:prstGeom>
        </p:spPr>
        <p:txBody>
          <a:bodyPr wrap="square">
            <a:spAutoFit/>
          </a:bodyPr>
          <a:lstStyle/>
          <a:p>
            <a:r>
              <a:rPr lang="en-US" sz="800" b="0" dirty="0">
                <a:latin typeface="Calibri"/>
                <a:cs typeface="Calibri"/>
                <a:hlinkClick r:id="rId2"/>
              </a:rPr>
              <a:t>https://time.com/42274/ken-ham-the-unbiblical-noah-is-a-fable-of-a-film/</a:t>
            </a:r>
            <a:r>
              <a:rPr lang="en-US" sz="800" b="0" dirty="0">
                <a:latin typeface="Calibri"/>
                <a:cs typeface="Calibri"/>
              </a:rPr>
              <a:t> </a:t>
            </a:r>
          </a:p>
        </p:txBody>
      </p:sp>
      <p:sp>
        <p:nvSpPr>
          <p:cNvPr id="4" name="Rectangle 3"/>
          <p:cNvSpPr/>
          <p:nvPr/>
        </p:nvSpPr>
        <p:spPr>
          <a:xfrm>
            <a:off x="8295428" y="2979103"/>
            <a:ext cx="4052995" cy="400110"/>
          </a:xfrm>
          <a:prstGeom prst="rect">
            <a:avLst/>
          </a:prstGeom>
        </p:spPr>
        <p:txBody>
          <a:bodyPr wrap="square">
            <a:spAutoFit/>
          </a:bodyPr>
          <a:lstStyle/>
          <a:p>
            <a:r>
              <a:rPr lang="en-US" sz="2000" i="1" dirty="0">
                <a:latin typeface="Calibri"/>
                <a:cs typeface="Calibri"/>
              </a:rPr>
              <a:t>Noah</a:t>
            </a:r>
            <a:r>
              <a:rPr lang="en-US" sz="2000" dirty="0">
                <a:latin typeface="Calibri"/>
                <a:cs typeface="Calibri"/>
              </a:rPr>
              <a:t> (2014), starring Russell Crowe</a:t>
            </a:r>
          </a:p>
        </p:txBody>
      </p:sp>
      <p:pic>
        <p:nvPicPr>
          <p:cNvPr id="5" name="Picture 4"/>
          <p:cNvPicPr>
            <a:picLocks noChangeAspect="1"/>
          </p:cNvPicPr>
          <p:nvPr/>
        </p:nvPicPr>
        <p:blipFill>
          <a:blip r:embed="rId3"/>
          <a:stretch>
            <a:fillRect/>
          </a:stretch>
        </p:blipFill>
        <p:spPr>
          <a:xfrm>
            <a:off x="77628" y="2109753"/>
            <a:ext cx="7850001" cy="4464688"/>
          </a:xfrm>
          <a:prstGeom prst="rect">
            <a:avLst/>
          </a:prstGeom>
        </p:spPr>
      </p:pic>
      <p:pic>
        <p:nvPicPr>
          <p:cNvPr id="7" name="Picture 6"/>
          <p:cNvPicPr>
            <a:picLocks noChangeAspect="1"/>
          </p:cNvPicPr>
          <p:nvPr/>
        </p:nvPicPr>
        <p:blipFill>
          <a:blip r:embed="rId4"/>
          <a:stretch>
            <a:fillRect/>
          </a:stretch>
        </p:blipFill>
        <p:spPr>
          <a:xfrm>
            <a:off x="5827345" y="4297749"/>
            <a:ext cx="7081399" cy="4553384"/>
          </a:xfrm>
          <a:prstGeom prst="rect">
            <a:avLst/>
          </a:prstGeom>
        </p:spPr>
      </p:pic>
      <p:sp>
        <p:nvSpPr>
          <p:cNvPr id="8" name="Rectangle 7"/>
          <p:cNvSpPr/>
          <p:nvPr/>
        </p:nvSpPr>
        <p:spPr>
          <a:xfrm>
            <a:off x="7588357" y="8829367"/>
            <a:ext cx="5232023" cy="276999"/>
          </a:xfrm>
          <a:prstGeom prst="rect">
            <a:avLst/>
          </a:prstGeom>
        </p:spPr>
        <p:txBody>
          <a:bodyPr wrap="square">
            <a:spAutoFit/>
          </a:bodyPr>
          <a:lstStyle/>
          <a:p>
            <a:r>
              <a:rPr lang="en-US" sz="1200" b="0" i="1" dirty="0">
                <a:latin typeface="Calibri"/>
                <a:cs typeface="Calibri"/>
              </a:rPr>
              <a:t>Noah</a:t>
            </a:r>
            <a:r>
              <a:rPr lang="en-US" sz="1200" b="0" dirty="0">
                <a:latin typeface="Calibri"/>
                <a:cs typeface="Calibri"/>
              </a:rPr>
              <a:t> (2014) fight </a:t>
            </a:r>
            <a:r>
              <a:rPr lang="en-US" sz="1200" b="0" dirty="0" err="1">
                <a:latin typeface="Calibri"/>
                <a:cs typeface="Calibri"/>
              </a:rPr>
              <a:t>scence</a:t>
            </a:r>
            <a:r>
              <a:rPr lang="en-US" sz="1200" b="0" dirty="0">
                <a:latin typeface="Calibri"/>
                <a:cs typeface="Calibri"/>
              </a:rPr>
              <a:t>: </a:t>
            </a:r>
            <a:r>
              <a:rPr lang="en-US" sz="1200" b="0" dirty="0">
                <a:latin typeface="Calibri"/>
                <a:cs typeface="Calibri"/>
                <a:hlinkClick r:id="rId5"/>
              </a:rPr>
              <a:t>https://www.youtube.com/watch?v=3IMBJyztU2Q</a:t>
            </a:r>
            <a:r>
              <a:rPr lang="en-US" sz="1200" b="0" dirty="0">
                <a:latin typeface="Calibri"/>
                <a:cs typeface="Calibri"/>
              </a:rPr>
              <a:t>  </a:t>
            </a:r>
          </a:p>
        </p:txBody>
      </p:sp>
    </p:spTree>
    <p:extLst>
      <p:ext uri="{BB962C8B-B14F-4D97-AF65-F5344CB8AC3E}">
        <p14:creationId xmlns:p14="http://schemas.microsoft.com/office/powerpoint/2010/main" val="669533101"/>
      </p:ext>
    </p:extLst>
  </p:cSld>
  <p:clrMapOvr>
    <a:masterClrMapping/>
  </p:clrMapOvr>
  <p:transition xmlns:p14="http://schemas.microsoft.com/office/powerpoint/2010/mai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40" y="1022276"/>
            <a:ext cx="1198561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0" dirty="0"/>
              <a:t>Then everyone else drowned, and Emma Watson got pregnant on the Ark</a:t>
            </a:r>
            <a:r>
              <a:rPr lang="mr-IN" sz="3200" b="0" dirty="0"/>
              <a:t>…</a:t>
            </a: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Noah’s Flood story</a:t>
            </a:r>
            <a:r>
              <a:rPr lang="mr-IN" sz="4400" dirty="0">
                <a:latin typeface="Calibri (Headings)"/>
                <a:cs typeface="Calibri (Headings)"/>
              </a:rPr>
              <a:t>…</a:t>
            </a:r>
            <a:endParaRPr lang="en-US" sz="4400" dirty="0">
              <a:latin typeface="Calibri (Headings)"/>
              <a:cs typeface="Calibri (Headings)"/>
            </a:endParaRPr>
          </a:p>
        </p:txBody>
      </p:sp>
      <p:sp>
        <p:nvSpPr>
          <p:cNvPr id="4" name="Rectangle 3"/>
          <p:cNvSpPr/>
          <p:nvPr/>
        </p:nvSpPr>
        <p:spPr>
          <a:xfrm>
            <a:off x="8754358" y="9308284"/>
            <a:ext cx="4052995" cy="400110"/>
          </a:xfrm>
          <a:prstGeom prst="rect">
            <a:avLst/>
          </a:prstGeom>
        </p:spPr>
        <p:txBody>
          <a:bodyPr wrap="square">
            <a:spAutoFit/>
          </a:bodyPr>
          <a:lstStyle/>
          <a:p>
            <a:r>
              <a:rPr lang="en-US" sz="2000" i="1" dirty="0">
                <a:latin typeface="Calibri"/>
                <a:cs typeface="Calibri"/>
              </a:rPr>
              <a:t>Noah</a:t>
            </a:r>
            <a:r>
              <a:rPr lang="en-US" sz="2000" dirty="0">
                <a:latin typeface="Calibri"/>
                <a:cs typeface="Calibri"/>
              </a:rPr>
              <a:t> (2014), starring Russell Crowe</a:t>
            </a:r>
          </a:p>
        </p:txBody>
      </p:sp>
      <p:sp>
        <p:nvSpPr>
          <p:cNvPr id="8" name="Rectangle 7"/>
          <p:cNvSpPr/>
          <p:nvPr/>
        </p:nvSpPr>
        <p:spPr>
          <a:xfrm>
            <a:off x="234740" y="9308284"/>
            <a:ext cx="5232023" cy="276999"/>
          </a:xfrm>
          <a:prstGeom prst="rect">
            <a:avLst/>
          </a:prstGeom>
        </p:spPr>
        <p:txBody>
          <a:bodyPr wrap="square">
            <a:spAutoFit/>
          </a:bodyPr>
          <a:lstStyle/>
          <a:p>
            <a:r>
              <a:rPr lang="en-US" sz="1200" b="0" i="1" dirty="0">
                <a:latin typeface="Calibri"/>
                <a:cs typeface="Calibri"/>
              </a:rPr>
              <a:t>Noah</a:t>
            </a:r>
            <a:r>
              <a:rPr lang="en-US" sz="1200" b="0" dirty="0">
                <a:latin typeface="Calibri"/>
                <a:cs typeface="Calibri"/>
              </a:rPr>
              <a:t> (2014) drowning: </a:t>
            </a:r>
            <a:r>
              <a:rPr lang="en-US" sz="1200" b="0" dirty="0">
                <a:latin typeface="Calibri"/>
                <a:cs typeface="Calibri"/>
                <a:hlinkClick r:id="rId2"/>
              </a:rPr>
              <a:t>https://www.youtube.com/watch?v=H2aEUPnytD8</a:t>
            </a:r>
            <a:r>
              <a:rPr lang="en-US" sz="1200" b="0" dirty="0">
                <a:latin typeface="Calibri"/>
                <a:cs typeface="Calibri"/>
              </a:rPr>
              <a:t>  </a:t>
            </a:r>
          </a:p>
        </p:txBody>
      </p:sp>
      <p:pic>
        <p:nvPicPr>
          <p:cNvPr id="2" name="Picture 1"/>
          <p:cNvPicPr>
            <a:picLocks noChangeAspect="1"/>
          </p:cNvPicPr>
          <p:nvPr/>
        </p:nvPicPr>
        <p:blipFill>
          <a:blip r:embed="rId3"/>
          <a:stretch>
            <a:fillRect/>
          </a:stretch>
        </p:blipFill>
        <p:spPr>
          <a:xfrm>
            <a:off x="106728" y="4567956"/>
            <a:ext cx="8722487" cy="4740328"/>
          </a:xfrm>
          <a:prstGeom prst="rect">
            <a:avLst/>
          </a:prstGeom>
        </p:spPr>
      </p:pic>
      <p:pic>
        <p:nvPicPr>
          <p:cNvPr id="9" name="Picture 8"/>
          <p:cNvPicPr>
            <a:picLocks noChangeAspect="1"/>
          </p:cNvPicPr>
          <p:nvPr/>
        </p:nvPicPr>
        <p:blipFill>
          <a:blip r:embed="rId4"/>
          <a:stretch>
            <a:fillRect/>
          </a:stretch>
        </p:blipFill>
        <p:spPr>
          <a:xfrm>
            <a:off x="6325565" y="1728992"/>
            <a:ext cx="5894785" cy="6783942"/>
          </a:xfrm>
          <a:prstGeom prst="rect">
            <a:avLst/>
          </a:prstGeom>
        </p:spPr>
      </p:pic>
    </p:spTree>
    <p:extLst>
      <p:ext uri="{BB962C8B-B14F-4D97-AF65-F5344CB8AC3E}">
        <p14:creationId xmlns:p14="http://schemas.microsoft.com/office/powerpoint/2010/main" val="1282441848"/>
      </p:ext>
    </p:extLst>
  </p:cSld>
  <p:clrMapOvr>
    <a:masterClrMapping/>
  </p:clrMapOvr>
  <p:transition xmlns:p14="http://schemas.microsoft.com/office/powerpoint/2010/mai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40" y="1022276"/>
            <a:ext cx="1198561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0" dirty="0"/>
              <a:t>After 40 days and 40 nights, the Ark came to rest on Mt. Ararat</a:t>
            </a: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Noah’s Flood story</a:t>
            </a:r>
            <a:r>
              <a:rPr lang="mr-IN" sz="4400" dirty="0">
                <a:latin typeface="Calibri (Headings)"/>
                <a:cs typeface="Calibri (Headings)"/>
              </a:rPr>
              <a:t>…</a:t>
            </a:r>
            <a:endParaRPr lang="en-US" sz="4400" dirty="0">
              <a:latin typeface="Calibri (Headings)"/>
              <a:cs typeface="Calibri (Headings)"/>
            </a:endParaRPr>
          </a:p>
        </p:txBody>
      </p:sp>
      <p:sp>
        <p:nvSpPr>
          <p:cNvPr id="8" name="Rectangle 7"/>
          <p:cNvSpPr/>
          <p:nvPr/>
        </p:nvSpPr>
        <p:spPr>
          <a:xfrm>
            <a:off x="-1" y="9509715"/>
            <a:ext cx="13004801" cy="276999"/>
          </a:xfrm>
          <a:prstGeom prst="rect">
            <a:avLst/>
          </a:prstGeom>
        </p:spPr>
        <p:txBody>
          <a:bodyPr wrap="square">
            <a:spAutoFit/>
          </a:bodyPr>
          <a:lstStyle/>
          <a:p>
            <a:r>
              <a:rPr lang="en-US" sz="1200" b="0" i="1" dirty="0">
                <a:latin typeface="Calibri"/>
                <a:cs typeface="Calibri"/>
              </a:rPr>
              <a:t>The Animals Leaving the Ark, Mount Ararat, by Filippo Palizzi (1818–1899)</a:t>
            </a:r>
            <a:r>
              <a:rPr lang="en-US" sz="1200" b="0" dirty="0">
                <a:latin typeface="Calibri"/>
                <a:cs typeface="Calibri"/>
              </a:rPr>
              <a:t> </a:t>
            </a:r>
            <a:r>
              <a:rPr lang="en-US" sz="1200" b="0" dirty="0">
                <a:latin typeface="Calibri"/>
                <a:cs typeface="Calibri"/>
                <a:hlinkClick r:id="rId2"/>
              </a:rPr>
              <a:t>https://artuk.org/discover/artworks/the-animals-leaving-the-ark-mount-ararat-14683</a:t>
            </a:r>
            <a:r>
              <a:rPr lang="en-US" sz="1200" b="0" dirty="0">
                <a:latin typeface="Calibri"/>
                <a:cs typeface="Calibri"/>
              </a:rPr>
              <a:t> </a:t>
            </a:r>
          </a:p>
        </p:txBody>
      </p:sp>
      <p:pic>
        <p:nvPicPr>
          <p:cNvPr id="5" name="Picture 4"/>
          <p:cNvPicPr>
            <a:picLocks noChangeAspect="1"/>
          </p:cNvPicPr>
          <p:nvPr/>
        </p:nvPicPr>
        <p:blipFill>
          <a:blip r:embed="rId3"/>
          <a:stretch>
            <a:fillRect/>
          </a:stretch>
        </p:blipFill>
        <p:spPr>
          <a:xfrm>
            <a:off x="853820" y="1617311"/>
            <a:ext cx="11259802" cy="7938161"/>
          </a:xfrm>
          <a:prstGeom prst="rect">
            <a:avLst/>
          </a:prstGeom>
        </p:spPr>
      </p:pic>
    </p:spTree>
    <p:extLst>
      <p:ext uri="{BB962C8B-B14F-4D97-AF65-F5344CB8AC3E}">
        <p14:creationId xmlns:p14="http://schemas.microsoft.com/office/powerpoint/2010/main" val="1158079733"/>
      </p:ext>
    </p:extLst>
  </p:cSld>
  <p:clrMapOvr>
    <a:masterClrMapping/>
  </p:clrMapOvr>
  <p:transition xmlns:p14="http://schemas.microsoft.com/office/powerpoint/2010/mai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40" y="1022276"/>
            <a:ext cx="1198561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0" dirty="0"/>
              <a:t>After 40 days and 40 nights, the Ark came to rest on Mt. Ararat</a:t>
            </a: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Noah’s Flood story</a:t>
            </a:r>
            <a:r>
              <a:rPr lang="mr-IN" sz="4400" dirty="0">
                <a:latin typeface="Calibri (Headings)"/>
                <a:cs typeface="Calibri (Headings)"/>
              </a:rPr>
              <a:t>…</a:t>
            </a:r>
            <a:endParaRPr lang="en-US" sz="4400" dirty="0">
              <a:latin typeface="Calibri (Headings)"/>
              <a:cs typeface="Calibri (Headings)"/>
            </a:endParaRPr>
          </a:p>
        </p:txBody>
      </p:sp>
      <p:pic>
        <p:nvPicPr>
          <p:cNvPr id="2" name="Picture 1"/>
          <p:cNvPicPr>
            <a:picLocks noChangeAspect="1"/>
          </p:cNvPicPr>
          <p:nvPr/>
        </p:nvPicPr>
        <p:blipFill>
          <a:blip r:embed="rId2"/>
          <a:stretch>
            <a:fillRect/>
          </a:stretch>
        </p:blipFill>
        <p:spPr>
          <a:xfrm>
            <a:off x="330856" y="1724039"/>
            <a:ext cx="12286001" cy="7710711"/>
          </a:xfrm>
          <a:prstGeom prst="rect">
            <a:avLst/>
          </a:prstGeom>
        </p:spPr>
      </p:pic>
    </p:spTree>
    <p:extLst>
      <p:ext uri="{BB962C8B-B14F-4D97-AF65-F5344CB8AC3E}">
        <p14:creationId xmlns:p14="http://schemas.microsoft.com/office/powerpoint/2010/main" val="3594426952"/>
      </p:ext>
    </p:extLst>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001" y="464292"/>
            <a:ext cx="10464801" cy="901825"/>
          </a:xfrm>
        </p:spPr>
        <p:txBody>
          <a:bodyPr>
            <a:normAutofit/>
          </a:bodyPr>
          <a:lstStyle/>
          <a:p>
            <a:r>
              <a:rPr lang="en-US" sz="4400" dirty="0">
                <a:latin typeface="Calibri (Headings)"/>
                <a:cs typeface="Calibri (Headings)"/>
              </a:rPr>
              <a:t>Some notes on my style</a:t>
            </a:r>
          </a:p>
        </p:txBody>
      </p:sp>
      <p:sp>
        <p:nvSpPr>
          <p:cNvPr id="3" name="Subtitle 2"/>
          <p:cNvSpPr>
            <a:spLocks noGrp="1"/>
          </p:cNvSpPr>
          <p:nvPr>
            <p:ph type="subTitle" idx="1"/>
          </p:nvPr>
        </p:nvSpPr>
        <p:spPr>
          <a:xfrm>
            <a:off x="266758" y="1551895"/>
            <a:ext cx="11793499" cy="7754782"/>
          </a:xfrm>
        </p:spPr>
        <p:txBody>
          <a:bodyPr anchor="t">
            <a:normAutofit fontScale="92500" lnSpcReduction="10000"/>
          </a:bodyPr>
          <a:lstStyle/>
          <a:p>
            <a:pPr algn="l"/>
            <a:r>
              <a:rPr lang="en-US" sz="3100" dirty="0">
                <a:solidFill>
                  <a:schemeClr val="tx1"/>
                </a:solidFill>
                <a:latin typeface="Calibri (Body)"/>
                <a:cs typeface="Calibri (Body)"/>
              </a:rPr>
              <a:t>To help make these broader issues make sense, I sometimes:</a:t>
            </a:r>
          </a:p>
          <a:p>
            <a:pPr algn="l"/>
            <a:endParaRPr lang="en-US" sz="3100" dirty="0">
              <a:solidFill>
                <a:schemeClr val="tx1"/>
              </a:solidFill>
              <a:latin typeface="Calibri (Body)"/>
              <a:cs typeface="Calibri (Body)"/>
            </a:endParaRPr>
          </a:p>
          <a:p>
            <a:pPr marL="514350" indent="-514350" algn="l">
              <a:buAutoNum type="arabicPeriod"/>
            </a:pPr>
            <a:r>
              <a:rPr lang="en-US" sz="3100" u="sng" dirty="0">
                <a:solidFill>
                  <a:schemeClr val="tx1"/>
                </a:solidFill>
                <a:latin typeface="Calibri (Body)"/>
                <a:cs typeface="Calibri (Body)"/>
              </a:rPr>
              <a:t>Include quotes from key works, in the slides</a:t>
            </a:r>
            <a:r>
              <a:rPr lang="en-US" sz="3100" dirty="0">
                <a:solidFill>
                  <a:schemeClr val="tx1"/>
                </a:solidFill>
                <a:latin typeface="Calibri (Body)"/>
                <a:cs typeface="Calibri (Body)"/>
              </a:rPr>
              <a:t>. Do not try to read these “live” during the presentation. They are there so you can go back and read them while reviewing the slides. </a:t>
            </a:r>
            <a:br>
              <a:rPr lang="en-US" sz="3100" dirty="0">
                <a:solidFill>
                  <a:schemeClr val="tx1"/>
                </a:solidFill>
                <a:latin typeface="Calibri (Body)"/>
                <a:cs typeface="Calibri (Body)"/>
              </a:rPr>
            </a:br>
            <a:r>
              <a:rPr lang="en-US" sz="3100" dirty="0">
                <a:solidFill>
                  <a:schemeClr val="tx1"/>
                </a:solidFill>
                <a:latin typeface="Calibri (Body)"/>
                <a:cs typeface="Calibri (Body)"/>
              </a:rPr>
              <a:t/>
            </a:r>
            <a:br>
              <a:rPr lang="en-US" sz="3100" dirty="0">
                <a:solidFill>
                  <a:schemeClr val="tx1"/>
                </a:solidFill>
                <a:latin typeface="Calibri (Body)"/>
                <a:cs typeface="Calibri (Body)"/>
              </a:rPr>
            </a:br>
            <a:r>
              <a:rPr lang="en-US" sz="3100" dirty="0">
                <a:solidFill>
                  <a:schemeClr val="tx1"/>
                </a:solidFill>
                <a:latin typeface="Calibri (Body)"/>
                <a:cs typeface="Calibri (Body)"/>
              </a:rPr>
              <a:t>(I have found this gets far more people to read a bit of the humanities material, than if I just mention it as supplemental reading that you have to dig up yourself.)</a:t>
            </a:r>
            <a:br>
              <a:rPr lang="en-US" sz="3100" dirty="0">
                <a:solidFill>
                  <a:schemeClr val="tx1"/>
                </a:solidFill>
                <a:latin typeface="Calibri (Body)"/>
                <a:cs typeface="Calibri (Body)"/>
              </a:rPr>
            </a:br>
            <a:endParaRPr lang="en-US" sz="3100" dirty="0">
              <a:solidFill>
                <a:schemeClr val="tx1"/>
              </a:solidFill>
              <a:latin typeface="Calibri (Body)"/>
              <a:cs typeface="Calibri (Body)"/>
            </a:endParaRPr>
          </a:p>
          <a:p>
            <a:pPr marL="514350" indent="-514350" algn="l">
              <a:buAutoNum type="arabicPeriod"/>
            </a:pPr>
            <a:r>
              <a:rPr lang="en-US" sz="3100" dirty="0">
                <a:solidFill>
                  <a:schemeClr val="tx1"/>
                </a:solidFill>
                <a:latin typeface="Calibri (Body)"/>
                <a:cs typeface="Calibri (Body)"/>
              </a:rPr>
              <a:t>I sometimes do “animations”, where each slide adds an image or text. Yes, this makes there be more slides in the presentation, but it makes the presentation more portable to multiple formats than using </a:t>
            </a:r>
            <a:r>
              <a:rPr lang="en-US" sz="3100" dirty="0" err="1">
                <a:solidFill>
                  <a:schemeClr val="tx1"/>
                </a:solidFill>
                <a:latin typeface="Calibri (Body)"/>
                <a:cs typeface="Calibri (Body)"/>
              </a:rPr>
              <a:t>Powerpoint’s</a:t>
            </a:r>
            <a:r>
              <a:rPr lang="en-US" sz="3100" dirty="0">
                <a:solidFill>
                  <a:schemeClr val="tx1"/>
                </a:solidFill>
                <a:latin typeface="Calibri (Body)"/>
                <a:cs typeface="Calibri (Body)"/>
              </a:rPr>
              <a:t> animation functions.</a:t>
            </a:r>
            <a:br>
              <a:rPr lang="en-US" sz="3100" dirty="0">
                <a:solidFill>
                  <a:schemeClr val="tx1"/>
                </a:solidFill>
                <a:latin typeface="Calibri (Body)"/>
                <a:cs typeface="Calibri (Body)"/>
              </a:rPr>
            </a:br>
            <a:endParaRPr lang="en-US" sz="3100" dirty="0">
              <a:solidFill>
                <a:schemeClr val="tx1"/>
              </a:solidFill>
              <a:latin typeface="Calibri (Body)"/>
              <a:cs typeface="Calibri (Body)"/>
            </a:endParaRPr>
          </a:p>
          <a:p>
            <a:pPr marL="514350" indent="-514350" algn="l">
              <a:buAutoNum type="arabicPeriod"/>
            </a:pPr>
            <a:r>
              <a:rPr lang="en-US" sz="3100" dirty="0">
                <a:solidFill>
                  <a:schemeClr val="tx1"/>
                </a:solidFill>
                <a:latin typeface="Calibri (Body)"/>
                <a:cs typeface="Calibri (Body)"/>
              </a:rPr>
              <a:t>I include lots of “background” / context / history. I think this is important as many current debates are actually just versions of </a:t>
            </a:r>
            <a:r>
              <a:rPr lang="en-US" sz="3100">
                <a:solidFill>
                  <a:schemeClr val="tx1"/>
                </a:solidFill>
                <a:latin typeface="Calibri (Body)"/>
                <a:cs typeface="Calibri (Body)"/>
              </a:rPr>
              <a:t>ancient debates.</a:t>
            </a:r>
            <a:endParaRPr lang="en-US" sz="3100" dirty="0">
              <a:solidFill>
                <a:schemeClr val="tx1"/>
              </a:solidFill>
              <a:latin typeface="Calibri (Body)"/>
              <a:cs typeface="Calibri (Body)"/>
            </a:endParaRPr>
          </a:p>
          <a:p>
            <a:pPr marL="514350" indent="-514350" algn="l">
              <a:buAutoNum type="arabicPeriod"/>
            </a:pPr>
            <a:endParaRPr lang="en-US" sz="3100" dirty="0">
              <a:solidFill>
                <a:schemeClr val="tx1"/>
              </a:solidFill>
              <a:latin typeface="Calibri (Body)"/>
              <a:cs typeface="Calibri (Body)"/>
            </a:endParaRPr>
          </a:p>
          <a:p>
            <a:pPr marL="514350" indent="-514350" algn="l">
              <a:buAutoNum type="arabicPeriod"/>
            </a:pPr>
            <a:endParaRPr lang="en-US" sz="3100" dirty="0">
              <a:solidFill>
                <a:schemeClr val="tx1"/>
              </a:solidFill>
              <a:latin typeface="Calibri (Body)"/>
              <a:cs typeface="Calibri (Body)"/>
            </a:endParaRPr>
          </a:p>
        </p:txBody>
      </p:sp>
    </p:spTree>
    <p:extLst>
      <p:ext uri="{BB962C8B-B14F-4D97-AF65-F5344CB8AC3E}">
        <p14:creationId xmlns:p14="http://schemas.microsoft.com/office/powerpoint/2010/main" val="3093666356"/>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40" y="1022276"/>
            <a:ext cx="11985610" cy="10874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0" marR="0" indent="0" algn="l" defTabSz="584200" rtl="0" fontAlgn="auto" latinLnBrk="0" hangingPunct="0">
              <a:lnSpc>
                <a:spcPct val="100000"/>
              </a:lnSpc>
              <a:spcBef>
                <a:spcPts val="0"/>
              </a:spcBef>
              <a:spcAft>
                <a:spcPts val="0"/>
              </a:spcAft>
              <a:buClrTx/>
              <a:buSzTx/>
              <a:buFontTx/>
              <a:buNone/>
              <a:tabLst/>
            </a:pPr>
            <a:r>
              <a:rPr lang="en-US" sz="3200" b="0" dirty="0"/>
              <a:t>Leading to hundreds of attempts by modern fundamentalists to imagine they</a:t>
            </a:r>
            <a:r>
              <a:rPr lang="mr-IN" sz="3200" b="0" dirty="0"/>
              <a:t>’</a:t>
            </a:r>
            <a:r>
              <a:rPr lang="en-US" sz="3200" b="0" dirty="0" err="1"/>
              <a:t>ve</a:t>
            </a:r>
            <a:r>
              <a:rPr lang="en-US" sz="3200" b="0" dirty="0"/>
              <a:t> rediscovered the Ark in Eastern Turkey:</a:t>
            </a:r>
            <a:endParaRPr kumimoji="0" lang="en-US" sz="3200" b="0" i="0" u="none" strike="noStrike" cap="none" spc="0" normalizeH="0" dirty="0">
              <a:ln>
                <a:noFill/>
              </a:ln>
              <a:solidFill>
                <a:srgbClr val="000000"/>
              </a:solidFill>
              <a:effectLst/>
              <a:uFillTx/>
              <a:latin typeface="Helvetica Neue"/>
              <a:ea typeface="Helvetica Neue"/>
              <a:cs typeface="Helvetica Neue"/>
              <a:sym typeface="Helvetica Neue"/>
            </a:endParaRPr>
          </a:p>
        </p:txBody>
      </p:sp>
      <p:sp>
        <p:nvSpPr>
          <p:cNvPr id="3" name="Title 2"/>
          <p:cNvSpPr>
            <a:spLocks noGrp="1"/>
          </p:cNvSpPr>
          <p:nvPr>
            <p:ph type="title"/>
          </p:nvPr>
        </p:nvSpPr>
        <p:spPr>
          <a:xfrm>
            <a:off x="224067" y="224129"/>
            <a:ext cx="10464801" cy="843151"/>
          </a:xfrm>
        </p:spPr>
        <p:txBody>
          <a:bodyPr anchor="t">
            <a:normAutofit/>
          </a:bodyPr>
          <a:lstStyle/>
          <a:p>
            <a:pPr algn="l"/>
            <a:r>
              <a:rPr lang="en-US" sz="4400" dirty="0">
                <a:latin typeface="Calibri (Headings)"/>
                <a:cs typeface="Calibri (Headings)"/>
              </a:rPr>
              <a:t>Noah’s Flood story</a:t>
            </a:r>
            <a:r>
              <a:rPr lang="mr-IN" sz="4400" dirty="0">
                <a:latin typeface="Calibri (Headings)"/>
                <a:cs typeface="Calibri (Headings)"/>
              </a:rPr>
              <a:t>…</a:t>
            </a:r>
            <a:endParaRPr lang="en-US" sz="4400" dirty="0">
              <a:latin typeface="Calibri (Headings)"/>
              <a:cs typeface="Calibri (Headings)"/>
            </a:endParaRPr>
          </a:p>
        </p:txBody>
      </p:sp>
      <p:pic>
        <p:nvPicPr>
          <p:cNvPr id="4" name="Picture 3"/>
          <p:cNvPicPr>
            <a:picLocks noChangeAspect="1"/>
          </p:cNvPicPr>
          <p:nvPr/>
        </p:nvPicPr>
        <p:blipFill>
          <a:blip r:embed="rId2"/>
          <a:stretch>
            <a:fillRect/>
          </a:stretch>
        </p:blipFill>
        <p:spPr>
          <a:xfrm>
            <a:off x="224067" y="2109753"/>
            <a:ext cx="12492506" cy="7431994"/>
          </a:xfrm>
          <a:prstGeom prst="rect">
            <a:avLst/>
          </a:prstGeom>
          <a:ln>
            <a:solidFill>
              <a:schemeClr val="bg1">
                <a:lumMod val="75000"/>
              </a:schemeClr>
            </a:solidFill>
          </a:ln>
        </p:spPr>
      </p:pic>
    </p:spTree>
    <p:extLst>
      <p:ext uri="{BB962C8B-B14F-4D97-AF65-F5344CB8AC3E}">
        <p14:creationId xmlns:p14="http://schemas.microsoft.com/office/powerpoint/2010/main" val="1002224906"/>
      </p:ext>
    </p:extLst>
  </p:cSld>
  <p:clrMapOvr>
    <a:masterClrMapping/>
  </p:clrMapOvr>
  <p:transition xmlns:p14="http://schemas.microsoft.com/office/powerpoint/2010/mai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4067" y="8618076"/>
            <a:ext cx="706275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algn="l" defTabSz="584200"/>
            <a:r>
              <a:rPr lang="en-US" sz="1200" b="0" dirty="0" err="1">
                <a:latin typeface="Calibri"/>
                <a:cs typeface="Calibri"/>
              </a:rPr>
              <a:t>Eskridge</a:t>
            </a:r>
            <a:r>
              <a:rPr lang="en-US" sz="1200" b="0" dirty="0">
                <a:latin typeface="Calibri"/>
                <a:cs typeface="Calibri"/>
              </a:rPr>
              <a:t>, Larry (1999). "A Sign for an Unbelieving Age: Evangelicals and the Search for Noah's Ark". In David N. Livingstone (ed.). Evangelicals and Science in Historical Perspective. D. G. Hart, Mark A. Noll. Oxford UP.  </a:t>
            </a:r>
            <a:r>
              <a:rPr lang="en-US" sz="1200" b="0" dirty="0">
                <a:latin typeface="Calibri"/>
                <a:cs typeface="Calibri"/>
                <a:hlinkClick r:id="rId2"/>
              </a:rPr>
              <a:t>https://www.google.co.nz/books/edition/Evangelicals_and_Science_in_Historical_P/_4K720YRj88C?hl=en&amp;gbpv=0</a:t>
            </a:r>
            <a:r>
              <a:rPr lang="en-US" sz="1200" b="0" dirty="0">
                <a:latin typeface="Calibri"/>
                <a:cs typeface="Calibri"/>
              </a:rPr>
              <a:t> </a:t>
            </a:r>
            <a:endParaRPr kumimoji="0" lang="en-US" sz="1200" b="0" i="0" u="none" strike="noStrike" cap="none" spc="0" normalizeH="0" dirty="0">
              <a:ln>
                <a:noFill/>
              </a:ln>
              <a:solidFill>
                <a:srgbClr val="000000"/>
              </a:solidFill>
              <a:effectLst/>
              <a:uFillTx/>
              <a:latin typeface="Calibri"/>
              <a:cs typeface="Calibri"/>
              <a:sym typeface="Helvetica Neue"/>
            </a:endParaRPr>
          </a:p>
        </p:txBody>
      </p:sp>
      <p:sp>
        <p:nvSpPr>
          <p:cNvPr id="3" name="Title 2"/>
          <p:cNvSpPr>
            <a:spLocks noGrp="1"/>
          </p:cNvSpPr>
          <p:nvPr>
            <p:ph type="title"/>
          </p:nvPr>
        </p:nvSpPr>
        <p:spPr>
          <a:xfrm>
            <a:off x="224067" y="405566"/>
            <a:ext cx="6809305" cy="2145231"/>
          </a:xfrm>
        </p:spPr>
        <p:txBody>
          <a:bodyPr anchor="t">
            <a:normAutofit fontScale="90000"/>
          </a:bodyPr>
          <a:lstStyle/>
          <a:p>
            <a:r>
              <a:rPr lang="en-US" sz="4400" dirty="0">
                <a:latin typeface="Calibri (Headings)"/>
                <a:cs typeface="Calibri (Headings)"/>
              </a:rPr>
              <a:t>(More on what motivates the modern fundamentalists’ search for Noah’s Ark)</a:t>
            </a:r>
          </a:p>
        </p:txBody>
      </p:sp>
      <p:pic>
        <p:nvPicPr>
          <p:cNvPr id="2" name="Picture 1"/>
          <p:cNvPicPr>
            <a:picLocks noChangeAspect="1"/>
          </p:cNvPicPr>
          <p:nvPr/>
        </p:nvPicPr>
        <p:blipFill>
          <a:blip r:embed="rId3"/>
          <a:stretch>
            <a:fillRect/>
          </a:stretch>
        </p:blipFill>
        <p:spPr>
          <a:xfrm>
            <a:off x="7297495" y="0"/>
            <a:ext cx="5707305" cy="9753600"/>
          </a:xfrm>
          <a:prstGeom prst="rect">
            <a:avLst/>
          </a:prstGeom>
        </p:spPr>
      </p:pic>
      <p:pic>
        <p:nvPicPr>
          <p:cNvPr id="5" name="Picture 4"/>
          <p:cNvPicPr>
            <a:picLocks noChangeAspect="1"/>
          </p:cNvPicPr>
          <p:nvPr/>
        </p:nvPicPr>
        <p:blipFill>
          <a:blip r:embed="rId4"/>
          <a:stretch>
            <a:fillRect/>
          </a:stretch>
        </p:blipFill>
        <p:spPr>
          <a:xfrm>
            <a:off x="1798089" y="2550797"/>
            <a:ext cx="3696251" cy="5890049"/>
          </a:xfrm>
          <a:prstGeom prst="rect">
            <a:avLst/>
          </a:prstGeom>
        </p:spPr>
      </p:pic>
    </p:spTree>
    <p:extLst>
      <p:ext uri="{BB962C8B-B14F-4D97-AF65-F5344CB8AC3E}">
        <p14:creationId xmlns:p14="http://schemas.microsoft.com/office/powerpoint/2010/main" val="3931211840"/>
      </p:ext>
    </p:extLst>
  </p:cSld>
  <p:clrMapOvr>
    <a:masterClrMapping/>
  </p:clrMapOvr>
  <p:transition xmlns:p14="http://schemas.microsoft.com/office/powerpoint/2010/mai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4067" y="224129"/>
            <a:ext cx="5016275" cy="843151"/>
          </a:xfrm>
        </p:spPr>
        <p:txBody>
          <a:bodyPr anchor="t">
            <a:normAutofit fontScale="90000"/>
          </a:bodyPr>
          <a:lstStyle/>
          <a:p>
            <a:pPr algn="l"/>
            <a:r>
              <a:rPr lang="en-US" sz="4400" dirty="0">
                <a:latin typeface="Calibri (Headings)"/>
                <a:cs typeface="Calibri (Headings)"/>
              </a:rPr>
              <a:t>Back to biogeography</a:t>
            </a:r>
          </a:p>
        </p:txBody>
      </p:sp>
      <p:pic>
        <p:nvPicPr>
          <p:cNvPr id="5" name="Picture 4"/>
          <p:cNvPicPr>
            <a:picLocks noChangeAspect="1"/>
          </p:cNvPicPr>
          <p:nvPr/>
        </p:nvPicPr>
        <p:blipFill>
          <a:blip r:embed="rId2"/>
          <a:stretch>
            <a:fillRect/>
          </a:stretch>
        </p:blipFill>
        <p:spPr>
          <a:xfrm>
            <a:off x="473963" y="2109753"/>
            <a:ext cx="4298366" cy="6572633"/>
          </a:xfrm>
          <a:prstGeom prst="rect">
            <a:avLst/>
          </a:prstGeom>
        </p:spPr>
      </p:pic>
      <p:sp>
        <p:nvSpPr>
          <p:cNvPr id="7" name="Rectangle 6"/>
          <p:cNvSpPr/>
          <p:nvPr/>
        </p:nvSpPr>
        <p:spPr>
          <a:xfrm>
            <a:off x="473963" y="8533746"/>
            <a:ext cx="4123701" cy="1200328"/>
          </a:xfrm>
          <a:prstGeom prst="rect">
            <a:avLst/>
          </a:prstGeom>
        </p:spPr>
        <p:txBody>
          <a:bodyPr wrap="square">
            <a:spAutoFit/>
          </a:bodyPr>
          <a:lstStyle/>
          <a:p>
            <a:r>
              <a:rPr lang="en-US" b="0" dirty="0">
                <a:latin typeface="Calibri"/>
                <a:cs typeface="Calibri"/>
              </a:rPr>
              <a:t>Janet Browne (1983).</a:t>
            </a:r>
          </a:p>
          <a:p>
            <a:r>
              <a:rPr lang="en-US" b="0" i="1" dirty="0">
                <a:latin typeface="Calibri"/>
                <a:cs typeface="Calibri"/>
              </a:rPr>
              <a:t>The Secular Ark: Studies in the History of Biogeography</a:t>
            </a:r>
          </a:p>
        </p:txBody>
      </p:sp>
      <p:pic>
        <p:nvPicPr>
          <p:cNvPr id="8" name="Picture 7"/>
          <p:cNvPicPr>
            <a:picLocks noChangeAspect="1"/>
          </p:cNvPicPr>
          <p:nvPr/>
        </p:nvPicPr>
        <p:blipFill>
          <a:blip r:embed="rId3"/>
          <a:stretch>
            <a:fillRect/>
          </a:stretch>
        </p:blipFill>
        <p:spPr>
          <a:xfrm>
            <a:off x="5395670" y="-42692"/>
            <a:ext cx="7280420" cy="4091537"/>
          </a:xfrm>
          <a:prstGeom prst="rect">
            <a:avLst/>
          </a:prstGeom>
        </p:spPr>
      </p:pic>
      <p:pic>
        <p:nvPicPr>
          <p:cNvPr id="9" name="Picture 8"/>
          <p:cNvPicPr>
            <a:picLocks noChangeAspect="1"/>
          </p:cNvPicPr>
          <p:nvPr/>
        </p:nvPicPr>
        <p:blipFill>
          <a:blip r:embed="rId4"/>
          <a:stretch>
            <a:fillRect/>
          </a:stretch>
        </p:blipFill>
        <p:spPr>
          <a:xfrm>
            <a:off x="5502398" y="3934988"/>
            <a:ext cx="7027463" cy="5674392"/>
          </a:xfrm>
          <a:prstGeom prst="rect">
            <a:avLst/>
          </a:prstGeom>
        </p:spPr>
      </p:pic>
    </p:spTree>
    <p:extLst>
      <p:ext uri="{BB962C8B-B14F-4D97-AF65-F5344CB8AC3E}">
        <p14:creationId xmlns:p14="http://schemas.microsoft.com/office/powerpoint/2010/main" val="3931211840"/>
      </p:ext>
    </p:extLst>
  </p:cSld>
  <p:clrMapOvr>
    <a:masterClrMapping/>
  </p:clrMapOvr>
  <p:transition xmlns:p14="http://schemas.microsoft.com/office/powerpoint/2010/mai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4067" y="224129"/>
            <a:ext cx="5016275" cy="843151"/>
          </a:xfrm>
        </p:spPr>
        <p:txBody>
          <a:bodyPr anchor="t">
            <a:normAutofit fontScale="90000"/>
          </a:bodyPr>
          <a:lstStyle/>
          <a:p>
            <a:pPr algn="l"/>
            <a:r>
              <a:rPr lang="en-US" sz="4400" dirty="0">
                <a:latin typeface="Calibri (Headings)"/>
                <a:cs typeface="Calibri (Headings)"/>
              </a:rPr>
              <a:t>Back to biogeography</a:t>
            </a:r>
          </a:p>
        </p:txBody>
      </p:sp>
      <p:pic>
        <p:nvPicPr>
          <p:cNvPr id="5" name="Picture 4"/>
          <p:cNvPicPr>
            <a:picLocks noChangeAspect="1"/>
          </p:cNvPicPr>
          <p:nvPr/>
        </p:nvPicPr>
        <p:blipFill>
          <a:blip r:embed="rId2"/>
          <a:stretch>
            <a:fillRect/>
          </a:stretch>
        </p:blipFill>
        <p:spPr>
          <a:xfrm>
            <a:off x="473963" y="2109753"/>
            <a:ext cx="4298366" cy="6572633"/>
          </a:xfrm>
          <a:prstGeom prst="rect">
            <a:avLst/>
          </a:prstGeom>
        </p:spPr>
      </p:pic>
      <p:sp>
        <p:nvSpPr>
          <p:cNvPr id="7" name="Rectangle 6"/>
          <p:cNvSpPr/>
          <p:nvPr/>
        </p:nvSpPr>
        <p:spPr>
          <a:xfrm>
            <a:off x="473963" y="8533746"/>
            <a:ext cx="4123701" cy="1200328"/>
          </a:xfrm>
          <a:prstGeom prst="rect">
            <a:avLst/>
          </a:prstGeom>
        </p:spPr>
        <p:txBody>
          <a:bodyPr wrap="square">
            <a:spAutoFit/>
          </a:bodyPr>
          <a:lstStyle/>
          <a:p>
            <a:r>
              <a:rPr lang="en-US" b="0" dirty="0">
                <a:latin typeface="Calibri"/>
                <a:cs typeface="Calibri"/>
              </a:rPr>
              <a:t>Janet Browne (1983).</a:t>
            </a:r>
          </a:p>
          <a:p>
            <a:r>
              <a:rPr lang="en-US" b="0" i="1" dirty="0">
                <a:latin typeface="Calibri"/>
                <a:cs typeface="Calibri"/>
              </a:rPr>
              <a:t>The Secular Ark: Studies in the History of Biogeography</a:t>
            </a:r>
          </a:p>
        </p:txBody>
      </p:sp>
      <p:pic>
        <p:nvPicPr>
          <p:cNvPr id="8" name="Picture 7"/>
          <p:cNvPicPr>
            <a:picLocks noChangeAspect="1"/>
          </p:cNvPicPr>
          <p:nvPr/>
        </p:nvPicPr>
        <p:blipFill>
          <a:blip r:embed="rId3"/>
          <a:stretch>
            <a:fillRect/>
          </a:stretch>
        </p:blipFill>
        <p:spPr>
          <a:xfrm>
            <a:off x="5395670" y="-42692"/>
            <a:ext cx="7280420" cy="4091537"/>
          </a:xfrm>
          <a:prstGeom prst="rect">
            <a:avLst/>
          </a:prstGeom>
        </p:spPr>
      </p:pic>
      <p:pic>
        <p:nvPicPr>
          <p:cNvPr id="9" name="Picture 8"/>
          <p:cNvPicPr>
            <a:picLocks noChangeAspect="1"/>
          </p:cNvPicPr>
          <p:nvPr/>
        </p:nvPicPr>
        <p:blipFill>
          <a:blip r:embed="rId4"/>
          <a:stretch>
            <a:fillRect/>
          </a:stretch>
        </p:blipFill>
        <p:spPr>
          <a:xfrm>
            <a:off x="5502398" y="3934988"/>
            <a:ext cx="7027463" cy="5674392"/>
          </a:xfrm>
          <a:prstGeom prst="rect">
            <a:avLst/>
          </a:prstGeom>
        </p:spPr>
      </p:pic>
      <p:sp>
        <p:nvSpPr>
          <p:cNvPr id="10" name="Rectangle 9"/>
          <p:cNvSpPr/>
          <p:nvPr/>
        </p:nvSpPr>
        <p:spPr>
          <a:xfrm>
            <a:off x="5502398" y="8725077"/>
            <a:ext cx="7027463" cy="873629"/>
          </a:xfrm>
          <a:prstGeom prst="rect">
            <a:avLst/>
          </a:prstGeom>
          <a:noFill/>
          <a:ln w="63500"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11" name="Rectangle 10"/>
          <p:cNvSpPr/>
          <p:nvPr/>
        </p:nvSpPr>
        <p:spPr>
          <a:xfrm>
            <a:off x="5502398" y="4490957"/>
            <a:ext cx="6888716" cy="3129417"/>
          </a:xfrm>
          <a:prstGeom prst="rect">
            <a:avLst/>
          </a:prstGeom>
          <a:noFill/>
          <a:ln w="63500"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1056677305"/>
      </p:ext>
    </p:extLst>
  </p:cSld>
  <p:clrMapOvr>
    <a:masterClrMapping/>
  </p:clrMapOvr>
  <p:transition xmlns:p14="http://schemas.microsoft.com/office/powerpoint/2010/mai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06379" y="4864596"/>
            <a:ext cx="7746338" cy="3555953"/>
          </a:xfrm>
          <a:prstGeom prst="rect">
            <a:avLst/>
          </a:prstGeom>
        </p:spPr>
      </p:pic>
      <p:pic>
        <p:nvPicPr>
          <p:cNvPr id="5" name="Picture 4"/>
          <p:cNvPicPr>
            <a:picLocks noChangeAspect="1"/>
          </p:cNvPicPr>
          <p:nvPr/>
        </p:nvPicPr>
        <p:blipFill>
          <a:blip r:embed="rId3"/>
          <a:stretch>
            <a:fillRect/>
          </a:stretch>
        </p:blipFill>
        <p:spPr>
          <a:xfrm>
            <a:off x="473963" y="2109753"/>
            <a:ext cx="4298366" cy="6572633"/>
          </a:xfrm>
          <a:prstGeom prst="rect">
            <a:avLst/>
          </a:prstGeom>
        </p:spPr>
      </p:pic>
      <p:sp>
        <p:nvSpPr>
          <p:cNvPr id="7" name="Rectangle 6"/>
          <p:cNvSpPr/>
          <p:nvPr/>
        </p:nvSpPr>
        <p:spPr>
          <a:xfrm>
            <a:off x="473963" y="8533746"/>
            <a:ext cx="4123701" cy="1200328"/>
          </a:xfrm>
          <a:prstGeom prst="rect">
            <a:avLst/>
          </a:prstGeom>
        </p:spPr>
        <p:txBody>
          <a:bodyPr wrap="square">
            <a:spAutoFit/>
          </a:bodyPr>
          <a:lstStyle/>
          <a:p>
            <a:r>
              <a:rPr lang="en-US" b="0" dirty="0">
                <a:latin typeface="Calibri"/>
                <a:cs typeface="Calibri"/>
              </a:rPr>
              <a:t>Janet Browne (1983).</a:t>
            </a:r>
          </a:p>
          <a:p>
            <a:r>
              <a:rPr lang="en-US" b="0" i="1" dirty="0">
                <a:latin typeface="Calibri"/>
                <a:cs typeface="Calibri"/>
              </a:rPr>
              <a:t>The Secular Ark: Studies in the History of Biogeography</a:t>
            </a:r>
          </a:p>
        </p:txBody>
      </p:sp>
      <p:pic>
        <p:nvPicPr>
          <p:cNvPr id="2" name="Picture 1"/>
          <p:cNvPicPr>
            <a:picLocks noChangeAspect="1"/>
          </p:cNvPicPr>
          <p:nvPr/>
        </p:nvPicPr>
        <p:blipFill>
          <a:blip r:embed="rId4"/>
          <a:stretch>
            <a:fillRect/>
          </a:stretch>
        </p:blipFill>
        <p:spPr>
          <a:xfrm>
            <a:off x="4906379" y="2785600"/>
            <a:ext cx="7645538" cy="2271106"/>
          </a:xfrm>
          <a:prstGeom prst="rect">
            <a:avLst/>
          </a:prstGeom>
        </p:spPr>
      </p:pic>
      <p:sp>
        <p:nvSpPr>
          <p:cNvPr id="10" name="Title 2"/>
          <p:cNvSpPr txBox="1">
            <a:spLocks/>
          </p:cNvSpPr>
          <p:nvPr/>
        </p:nvSpPr>
        <p:spPr>
          <a:xfrm>
            <a:off x="224067" y="224129"/>
            <a:ext cx="12668669" cy="1045934"/>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Early modern science + Bible = literalism</a:t>
            </a:r>
          </a:p>
        </p:txBody>
      </p:sp>
    </p:spTree>
    <p:extLst>
      <p:ext uri="{BB962C8B-B14F-4D97-AF65-F5344CB8AC3E}">
        <p14:creationId xmlns:p14="http://schemas.microsoft.com/office/powerpoint/2010/main" val="1620331317"/>
      </p:ext>
    </p:extLst>
  </p:cSld>
  <p:clrMapOvr>
    <a:masterClrMapping/>
  </p:clrMapOvr>
  <p:transition xmlns:p14="http://schemas.microsoft.com/office/powerpoint/2010/mai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561941" cy="134477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lnSpcReduction="100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But once you start to take things literally,</a:t>
            </a:r>
            <a:br>
              <a:rPr lang="en-US" sz="4400" dirty="0">
                <a:latin typeface="Calibri (Headings)"/>
                <a:cs typeface="Calibri (Headings)"/>
              </a:rPr>
            </a:br>
            <a:r>
              <a:rPr lang="en-US" sz="4400" dirty="0">
                <a:latin typeface="Calibri (Headings)"/>
                <a:cs typeface="Calibri (Headings)"/>
              </a:rPr>
              <a:t>   questions arise</a:t>
            </a:r>
            <a:r>
              <a:rPr lang="mr-IN" sz="4400" dirty="0">
                <a:latin typeface="Calibri (Headings)"/>
                <a:cs typeface="Calibri (Headings)"/>
              </a:rPr>
              <a:t>…</a:t>
            </a:r>
            <a:endParaRPr lang="en-US" sz="4400" dirty="0">
              <a:latin typeface="Calibri (Headings)"/>
              <a:cs typeface="Calibri (Headings)"/>
            </a:endParaRPr>
          </a:p>
        </p:txBody>
      </p:sp>
      <p:pic>
        <p:nvPicPr>
          <p:cNvPr id="2" name="Picture 1"/>
          <p:cNvPicPr>
            <a:picLocks noChangeAspect="1"/>
          </p:cNvPicPr>
          <p:nvPr/>
        </p:nvPicPr>
        <p:blipFill>
          <a:blip r:embed="rId2"/>
          <a:stretch>
            <a:fillRect/>
          </a:stretch>
        </p:blipFill>
        <p:spPr>
          <a:xfrm>
            <a:off x="106668" y="2241286"/>
            <a:ext cx="4215814" cy="3605327"/>
          </a:xfrm>
          <a:prstGeom prst="rect">
            <a:avLst/>
          </a:prstGeom>
          <a:ln>
            <a:solidFill>
              <a:schemeClr val="bg1">
                <a:lumMod val="75000"/>
              </a:schemeClr>
            </a:solidFill>
          </a:ln>
        </p:spPr>
      </p:pic>
      <p:sp>
        <p:nvSpPr>
          <p:cNvPr id="7" name="Title 2"/>
          <p:cNvSpPr txBox="1">
            <a:spLocks/>
          </p:cNvSpPr>
          <p:nvPr/>
        </p:nvSpPr>
        <p:spPr>
          <a:xfrm>
            <a:off x="106668" y="1654283"/>
            <a:ext cx="6702575" cy="843151"/>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3200" dirty="0">
                <a:latin typeface="Calibri (Headings)"/>
                <a:cs typeface="Calibri (Headings)"/>
              </a:rPr>
              <a:t>How to fit everything on the ark?</a:t>
            </a:r>
          </a:p>
        </p:txBody>
      </p:sp>
      <p:pic>
        <p:nvPicPr>
          <p:cNvPr id="5" name="Picture 4"/>
          <p:cNvPicPr>
            <a:picLocks noChangeAspect="1"/>
          </p:cNvPicPr>
          <p:nvPr/>
        </p:nvPicPr>
        <p:blipFill>
          <a:blip r:embed="rId3"/>
          <a:stretch>
            <a:fillRect/>
          </a:stretch>
        </p:blipFill>
        <p:spPr>
          <a:xfrm>
            <a:off x="7352104" y="1654283"/>
            <a:ext cx="5433904" cy="7161445"/>
          </a:xfrm>
          <a:prstGeom prst="rect">
            <a:avLst/>
          </a:prstGeom>
        </p:spPr>
      </p:pic>
      <p:pic>
        <p:nvPicPr>
          <p:cNvPr id="8" name="Picture 7"/>
          <p:cNvPicPr>
            <a:picLocks noChangeAspect="1"/>
          </p:cNvPicPr>
          <p:nvPr/>
        </p:nvPicPr>
        <p:blipFill>
          <a:blip r:embed="rId4"/>
          <a:stretch>
            <a:fillRect/>
          </a:stretch>
        </p:blipFill>
        <p:spPr>
          <a:xfrm>
            <a:off x="2881654" y="5846613"/>
            <a:ext cx="4385067" cy="3822569"/>
          </a:xfrm>
          <a:prstGeom prst="rect">
            <a:avLst/>
          </a:prstGeom>
          <a:ln>
            <a:solidFill>
              <a:schemeClr val="bg1">
                <a:lumMod val="85000"/>
              </a:schemeClr>
            </a:solidFill>
          </a:ln>
        </p:spPr>
      </p:pic>
      <p:pic>
        <p:nvPicPr>
          <p:cNvPr id="11" name="Picture 10"/>
          <p:cNvPicPr>
            <a:picLocks noChangeAspect="1"/>
          </p:cNvPicPr>
          <p:nvPr/>
        </p:nvPicPr>
        <p:blipFill>
          <a:blip r:embed="rId5"/>
          <a:stretch>
            <a:fillRect/>
          </a:stretch>
        </p:blipFill>
        <p:spPr>
          <a:xfrm>
            <a:off x="548496" y="6137165"/>
            <a:ext cx="1945274" cy="2974520"/>
          </a:xfrm>
          <a:prstGeom prst="rect">
            <a:avLst/>
          </a:prstGeom>
        </p:spPr>
      </p:pic>
      <p:sp>
        <p:nvSpPr>
          <p:cNvPr id="12" name="Rectangle 11"/>
          <p:cNvSpPr/>
          <p:nvPr/>
        </p:nvSpPr>
        <p:spPr>
          <a:xfrm>
            <a:off x="334272" y="9111685"/>
            <a:ext cx="2166507" cy="553998"/>
          </a:xfrm>
          <a:prstGeom prst="rect">
            <a:avLst/>
          </a:prstGeom>
        </p:spPr>
        <p:txBody>
          <a:bodyPr wrap="square">
            <a:spAutoFit/>
          </a:bodyPr>
          <a:lstStyle/>
          <a:p>
            <a:r>
              <a:rPr lang="en-US" sz="1000" b="0" dirty="0">
                <a:latin typeface="Calibri"/>
                <a:cs typeface="Calibri"/>
              </a:rPr>
              <a:t>Janet Browne (1983).</a:t>
            </a:r>
          </a:p>
          <a:p>
            <a:r>
              <a:rPr lang="en-US" sz="1000" b="0" i="1" dirty="0">
                <a:latin typeface="Calibri"/>
                <a:cs typeface="Calibri"/>
              </a:rPr>
              <a:t>The Secular Ark: Studies in the History of Biogeography</a:t>
            </a:r>
          </a:p>
        </p:txBody>
      </p:sp>
    </p:spTree>
    <p:extLst>
      <p:ext uri="{BB962C8B-B14F-4D97-AF65-F5344CB8AC3E}">
        <p14:creationId xmlns:p14="http://schemas.microsoft.com/office/powerpoint/2010/main" val="505152025"/>
      </p:ext>
    </p:extLst>
  </p:cSld>
  <p:clrMapOvr>
    <a:masterClrMapping/>
  </p:clrMapOvr>
  <p:transition xmlns:p14="http://schemas.microsoft.com/office/powerpoint/2010/mai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53365"/>
            <a:ext cx="12561941" cy="948429"/>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Packing the animals on the ark:</a:t>
            </a:r>
          </a:p>
        </p:txBody>
      </p:sp>
      <p:sp>
        <p:nvSpPr>
          <p:cNvPr id="3" name="Rectangle 2"/>
          <p:cNvSpPr/>
          <p:nvPr/>
        </p:nvSpPr>
        <p:spPr>
          <a:xfrm>
            <a:off x="1092658" y="9427839"/>
            <a:ext cx="11266437" cy="338554"/>
          </a:xfrm>
          <a:prstGeom prst="rect">
            <a:avLst/>
          </a:prstGeom>
        </p:spPr>
        <p:txBody>
          <a:bodyPr wrap="square">
            <a:spAutoFit/>
          </a:bodyPr>
          <a:lstStyle/>
          <a:p>
            <a:r>
              <a:rPr lang="en-US" sz="1600" b="0" dirty="0" err="1">
                <a:latin typeface="Calibri"/>
                <a:cs typeface="Calibri"/>
              </a:rPr>
              <a:t>Arca</a:t>
            </a:r>
            <a:r>
              <a:rPr lang="en-US" sz="1600" b="0" dirty="0">
                <a:latin typeface="Calibri"/>
                <a:cs typeface="Calibri"/>
              </a:rPr>
              <a:t> </a:t>
            </a:r>
            <a:r>
              <a:rPr lang="en-US" sz="1600" b="0" dirty="0" err="1">
                <a:latin typeface="Calibri"/>
                <a:cs typeface="Calibri"/>
              </a:rPr>
              <a:t>Noe</a:t>
            </a:r>
            <a:r>
              <a:rPr lang="en-US" sz="1600" b="0" dirty="0">
                <a:latin typeface="Calibri"/>
                <a:cs typeface="Calibri"/>
              </a:rPr>
              <a:t>, entry of animals, by A. </a:t>
            </a:r>
            <a:r>
              <a:rPr lang="en-US" sz="1600" b="0" dirty="0" err="1">
                <a:latin typeface="Calibri"/>
                <a:cs typeface="Calibri"/>
              </a:rPr>
              <a:t>Kircher</a:t>
            </a:r>
            <a:r>
              <a:rPr lang="en-US" sz="1600" b="0" dirty="0">
                <a:latin typeface="Calibri"/>
                <a:cs typeface="Calibri"/>
              </a:rPr>
              <a:t> (1675). </a:t>
            </a:r>
            <a:r>
              <a:rPr lang="en-US" sz="1600" b="0" dirty="0">
                <a:latin typeface="Calibri"/>
                <a:cs typeface="Calibri"/>
                <a:hlinkClick r:id="rId2"/>
              </a:rPr>
              <a:t>http://catalogue.wellcomelibrary.org/record=b1310145</a:t>
            </a:r>
            <a:r>
              <a:rPr lang="en-US" sz="1600" b="0" dirty="0">
                <a:latin typeface="Calibri"/>
                <a:cs typeface="Calibri"/>
              </a:rPr>
              <a:t>  </a:t>
            </a:r>
          </a:p>
        </p:txBody>
      </p:sp>
      <p:pic>
        <p:nvPicPr>
          <p:cNvPr id="6" name="Picture 5"/>
          <p:cNvPicPr>
            <a:picLocks noChangeAspect="1"/>
          </p:cNvPicPr>
          <p:nvPr/>
        </p:nvPicPr>
        <p:blipFill>
          <a:blip r:embed="rId3"/>
          <a:stretch>
            <a:fillRect/>
          </a:stretch>
        </p:blipFill>
        <p:spPr>
          <a:xfrm>
            <a:off x="490949" y="663869"/>
            <a:ext cx="12377734" cy="8763969"/>
          </a:xfrm>
          <a:prstGeom prst="rect">
            <a:avLst/>
          </a:prstGeom>
        </p:spPr>
      </p:pic>
    </p:spTree>
    <p:extLst>
      <p:ext uri="{BB962C8B-B14F-4D97-AF65-F5344CB8AC3E}">
        <p14:creationId xmlns:p14="http://schemas.microsoft.com/office/powerpoint/2010/main" val="3780775235"/>
      </p:ext>
    </p:extLst>
  </p:cSld>
  <p:clrMapOvr>
    <a:masterClrMapping/>
  </p:clrMapOvr>
  <p:transition xmlns:p14="http://schemas.microsoft.com/office/powerpoint/2010/mai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53365"/>
            <a:ext cx="12561941" cy="948429"/>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Packing the animals on the ark:</a:t>
            </a:r>
          </a:p>
        </p:txBody>
      </p:sp>
      <p:pic>
        <p:nvPicPr>
          <p:cNvPr id="4" name="Picture 3"/>
          <p:cNvPicPr>
            <a:picLocks noChangeAspect="1"/>
          </p:cNvPicPr>
          <p:nvPr/>
        </p:nvPicPr>
        <p:blipFill>
          <a:blip r:embed="rId2"/>
          <a:stretch>
            <a:fillRect/>
          </a:stretch>
        </p:blipFill>
        <p:spPr>
          <a:xfrm>
            <a:off x="1003244" y="681608"/>
            <a:ext cx="10363282" cy="8839901"/>
          </a:xfrm>
          <a:prstGeom prst="rect">
            <a:avLst/>
          </a:prstGeom>
        </p:spPr>
      </p:pic>
      <p:sp>
        <p:nvSpPr>
          <p:cNvPr id="3" name="Rectangle 2"/>
          <p:cNvSpPr/>
          <p:nvPr/>
        </p:nvSpPr>
        <p:spPr>
          <a:xfrm>
            <a:off x="1092658" y="9427839"/>
            <a:ext cx="11266437" cy="338554"/>
          </a:xfrm>
          <a:prstGeom prst="rect">
            <a:avLst/>
          </a:prstGeom>
        </p:spPr>
        <p:txBody>
          <a:bodyPr wrap="square">
            <a:spAutoFit/>
          </a:bodyPr>
          <a:lstStyle/>
          <a:p>
            <a:r>
              <a:rPr lang="en-US" sz="1600" b="0" dirty="0" err="1">
                <a:latin typeface="Calibri"/>
                <a:cs typeface="Calibri"/>
              </a:rPr>
              <a:t>Arca</a:t>
            </a:r>
            <a:r>
              <a:rPr lang="en-US" sz="1600" b="0" dirty="0">
                <a:latin typeface="Calibri"/>
                <a:cs typeface="Calibri"/>
              </a:rPr>
              <a:t> </a:t>
            </a:r>
            <a:r>
              <a:rPr lang="en-US" sz="1600" b="0" dirty="0" err="1">
                <a:latin typeface="Calibri"/>
                <a:cs typeface="Calibri"/>
              </a:rPr>
              <a:t>Noe</a:t>
            </a:r>
            <a:r>
              <a:rPr lang="en-US" sz="1600" b="0" dirty="0">
                <a:latin typeface="Calibri"/>
                <a:cs typeface="Calibri"/>
              </a:rPr>
              <a:t>, arrangement inside ark, by A. </a:t>
            </a:r>
            <a:r>
              <a:rPr lang="en-US" sz="1600" b="0" dirty="0" err="1">
                <a:latin typeface="Calibri"/>
                <a:cs typeface="Calibri"/>
              </a:rPr>
              <a:t>Kircher</a:t>
            </a:r>
            <a:r>
              <a:rPr lang="en-US" sz="1600" b="0" dirty="0">
                <a:latin typeface="Calibri"/>
                <a:cs typeface="Calibri"/>
              </a:rPr>
              <a:t> (1675). </a:t>
            </a:r>
            <a:r>
              <a:rPr lang="en-US" sz="1600" b="0" dirty="0">
                <a:latin typeface="Calibri"/>
                <a:cs typeface="Calibri"/>
                <a:hlinkClick r:id="rId3"/>
              </a:rPr>
              <a:t>http://catalogue.wellcomelibrary.org/record=b1310145</a:t>
            </a:r>
            <a:r>
              <a:rPr lang="en-US" sz="1600" b="0" dirty="0">
                <a:latin typeface="Calibri"/>
                <a:cs typeface="Calibri"/>
              </a:rPr>
              <a:t> </a:t>
            </a:r>
          </a:p>
        </p:txBody>
      </p:sp>
    </p:spTree>
    <p:extLst>
      <p:ext uri="{BB962C8B-B14F-4D97-AF65-F5344CB8AC3E}">
        <p14:creationId xmlns:p14="http://schemas.microsoft.com/office/powerpoint/2010/main" val="390082851"/>
      </p:ext>
    </p:extLst>
  </p:cSld>
  <p:clrMapOvr>
    <a:masterClrMapping/>
  </p:clrMapOvr>
  <p:transition xmlns:p14="http://schemas.microsoft.com/office/powerpoint/2010/mai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0"/>
            <a:ext cx="12561941" cy="93920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OK fine. But what if you discover more animals?</a:t>
            </a:r>
          </a:p>
        </p:txBody>
      </p:sp>
      <p:pic>
        <p:nvPicPr>
          <p:cNvPr id="6" name="Picture 5"/>
          <p:cNvPicPr>
            <a:picLocks noChangeAspect="1"/>
          </p:cNvPicPr>
          <p:nvPr/>
        </p:nvPicPr>
        <p:blipFill>
          <a:blip r:embed="rId2"/>
          <a:stretch>
            <a:fillRect/>
          </a:stretch>
        </p:blipFill>
        <p:spPr>
          <a:xfrm>
            <a:off x="138393" y="1515436"/>
            <a:ext cx="5959332" cy="4674784"/>
          </a:xfrm>
          <a:prstGeom prst="rect">
            <a:avLst/>
          </a:prstGeom>
          <a:ln>
            <a:solidFill>
              <a:schemeClr val="bg1">
                <a:lumMod val="75000"/>
              </a:schemeClr>
            </a:solidFill>
          </a:ln>
        </p:spPr>
      </p:pic>
      <p:sp>
        <p:nvSpPr>
          <p:cNvPr id="8" name="Rectangle 7"/>
          <p:cNvSpPr/>
          <p:nvPr/>
        </p:nvSpPr>
        <p:spPr>
          <a:xfrm>
            <a:off x="6215125" y="992470"/>
            <a:ext cx="5802441" cy="830997"/>
          </a:xfrm>
          <a:prstGeom prst="rect">
            <a:avLst/>
          </a:prstGeom>
        </p:spPr>
        <p:txBody>
          <a:bodyPr wrap="square">
            <a:spAutoFit/>
          </a:bodyPr>
          <a:lstStyle/>
          <a:p>
            <a:r>
              <a:rPr lang="en-US" b="0" dirty="0">
                <a:latin typeface="Calibri"/>
                <a:cs typeface="Calibri"/>
              </a:rPr>
              <a:t>Let’s look at a 2020 estimate from Answers in Genesis:</a:t>
            </a:r>
          </a:p>
        </p:txBody>
      </p:sp>
      <p:pic>
        <p:nvPicPr>
          <p:cNvPr id="9" name="Picture 8"/>
          <p:cNvPicPr>
            <a:picLocks noChangeAspect="1"/>
          </p:cNvPicPr>
          <p:nvPr/>
        </p:nvPicPr>
        <p:blipFill>
          <a:blip r:embed="rId3"/>
          <a:stretch>
            <a:fillRect/>
          </a:stretch>
        </p:blipFill>
        <p:spPr>
          <a:xfrm>
            <a:off x="480276" y="7150473"/>
            <a:ext cx="12033576" cy="2157896"/>
          </a:xfrm>
          <a:prstGeom prst="rect">
            <a:avLst/>
          </a:prstGeom>
          <a:ln>
            <a:solidFill>
              <a:schemeClr val="bg1">
                <a:lumMod val="75000"/>
              </a:schemeClr>
            </a:solidFill>
          </a:ln>
        </p:spPr>
      </p:pic>
      <p:pic>
        <p:nvPicPr>
          <p:cNvPr id="11" name="Picture 10"/>
          <p:cNvPicPr>
            <a:picLocks noChangeAspect="1"/>
          </p:cNvPicPr>
          <p:nvPr/>
        </p:nvPicPr>
        <p:blipFill>
          <a:blip r:embed="rId4"/>
          <a:stretch>
            <a:fillRect/>
          </a:stretch>
        </p:blipFill>
        <p:spPr>
          <a:xfrm>
            <a:off x="6345019" y="1823467"/>
            <a:ext cx="6440989" cy="4943085"/>
          </a:xfrm>
          <a:prstGeom prst="rect">
            <a:avLst/>
          </a:prstGeom>
        </p:spPr>
      </p:pic>
      <p:sp>
        <p:nvSpPr>
          <p:cNvPr id="12" name="Rectangle 11"/>
          <p:cNvSpPr/>
          <p:nvPr/>
        </p:nvSpPr>
        <p:spPr>
          <a:xfrm>
            <a:off x="138393" y="992470"/>
            <a:ext cx="2422724" cy="461665"/>
          </a:xfrm>
          <a:prstGeom prst="rect">
            <a:avLst/>
          </a:prstGeom>
        </p:spPr>
        <p:txBody>
          <a:bodyPr wrap="square">
            <a:spAutoFit/>
          </a:bodyPr>
          <a:lstStyle/>
          <a:p>
            <a:pPr algn="l"/>
            <a:r>
              <a:rPr lang="en-US" b="0" dirty="0">
                <a:latin typeface="Calibri"/>
                <a:cs typeface="Calibri"/>
              </a:rPr>
              <a:t>Browne 1983:</a:t>
            </a:r>
          </a:p>
        </p:txBody>
      </p:sp>
      <p:sp>
        <p:nvSpPr>
          <p:cNvPr id="13" name="Rectangle 12"/>
          <p:cNvSpPr/>
          <p:nvPr/>
        </p:nvSpPr>
        <p:spPr>
          <a:xfrm>
            <a:off x="9138529" y="6766552"/>
            <a:ext cx="3647479" cy="276999"/>
          </a:xfrm>
          <a:prstGeom prst="rect">
            <a:avLst/>
          </a:prstGeom>
        </p:spPr>
        <p:txBody>
          <a:bodyPr wrap="square">
            <a:spAutoFit/>
          </a:bodyPr>
          <a:lstStyle/>
          <a:p>
            <a:pPr algn="r"/>
            <a:r>
              <a:rPr lang="en-US" sz="1200" b="0" dirty="0">
                <a:latin typeface="Calibri"/>
                <a:cs typeface="Calibri"/>
                <a:hlinkClick r:id="rId5"/>
              </a:rPr>
              <a:t>https://arkencounter.com/</a:t>
            </a:r>
            <a:endParaRPr lang="en-US" sz="1200" b="0" dirty="0">
              <a:latin typeface="Calibri"/>
              <a:cs typeface="Calibri"/>
            </a:endParaRPr>
          </a:p>
        </p:txBody>
      </p:sp>
    </p:spTree>
    <p:extLst>
      <p:ext uri="{BB962C8B-B14F-4D97-AF65-F5344CB8AC3E}">
        <p14:creationId xmlns:p14="http://schemas.microsoft.com/office/powerpoint/2010/main" val="705019000"/>
      </p:ext>
    </p:extLst>
  </p:cSld>
  <p:clrMapOvr>
    <a:masterClrMapping/>
  </p:clrMapOvr>
  <p:transition xmlns:p14="http://schemas.microsoft.com/office/powerpoint/2010/mai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0"/>
            <a:ext cx="12561941" cy="93920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Modern creationists: “kinds” instead of species</a:t>
            </a:r>
          </a:p>
        </p:txBody>
      </p:sp>
      <p:pic>
        <p:nvPicPr>
          <p:cNvPr id="2" name="Picture 1"/>
          <p:cNvPicPr>
            <a:picLocks noChangeAspect="1"/>
          </p:cNvPicPr>
          <p:nvPr/>
        </p:nvPicPr>
        <p:blipFill>
          <a:blip r:embed="rId2"/>
          <a:stretch>
            <a:fillRect/>
          </a:stretch>
        </p:blipFill>
        <p:spPr>
          <a:xfrm>
            <a:off x="6037941" y="721393"/>
            <a:ext cx="6966859" cy="4945860"/>
          </a:xfrm>
          <a:prstGeom prst="rect">
            <a:avLst/>
          </a:prstGeom>
        </p:spPr>
      </p:pic>
      <p:pic>
        <p:nvPicPr>
          <p:cNvPr id="9" name="Picture 8"/>
          <p:cNvPicPr>
            <a:picLocks noChangeAspect="1"/>
          </p:cNvPicPr>
          <p:nvPr/>
        </p:nvPicPr>
        <p:blipFill>
          <a:blip r:embed="rId3"/>
          <a:stretch>
            <a:fillRect/>
          </a:stretch>
        </p:blipFill>
        <p:spPr>
          <a:xfrm>
            <a:off x="224067" y="906891"/>
            <a:ext cx="7727103" cy="1385647"/>
          </a:xfrm>
          <a:prstGeom prst="rect">
            <a:avLst/>
          </a:prstGeom>
          <a:ln>
            <a:solidFill>
              <a:schemeClr val="bg1">
                <a:lumMod val="75000"/>
              </a:schemeClr>
            </a:solidFill>
          </a:ln>
        </p:spPr>
      </p:pic>
      <p:pic>
        <p:nvPicPr>
          <p:cNvPr id="3" name="Picture 2"/>
          <p:cNvPicPr>
            <a:picLocks noChangeAspect="1"/>
          </p:cNvPicPr>
          <p:nvPr/>
        </p:nvPicPr>
        <p:blipFill>
          <a:blip r:embed="rId4"/>
          <a:stretch>
            <a:fillRect/>
          </a:stretch>
        </p:blipFill>
        <p:spPr>
          <a:xfrm>
            <a:off x="1291346" y="3938261"/>
            <a:ext cx="9781512" cy="1963575"/>
          </a:xfrm>
          <a:prstGeom prst="rect">
            <a:avLst/>
          </a:prstGeom>
          <a:ln>
            <a:solidFill>
              <a:schemeClr val="bg1">
                <a:lumMod val="75000"/>
              </a:schemeClr>
            </a:solidFill>
          </a:ln>
        </p:spPr>
      </p:pic>
      <p:pic>
        <p:nvPicPr>
          <p:cNvPr id="4" name="Picture 3"/>
          <p:cNvPicPr>
            <a:picLocks noChangeAspect="1"/>
          </p:cNvPicPr>
          <p:nvPr/>
        </p:nvPicPr>
        <p:blipFill>
          <a:blip r:embed="rId5"/>
          <a:stretch>
            <a:fillRect/>
          </a:stretch>
        </p:blipFill>
        <p:spPr>
          <a:xfrm>
            <a:off x="2985653" y="6874044"/>
            <a:ext cx="9931034" cy="2097852"/>
          </a:xfrm>
          <a:prstGeom prst="rect">
            <a:avLst/>
          </a:prstGeom>
          <a:ln>
            <a:solidFill>
              <a:schemeClr val="bg1">
                <a:lumMod val="75000"/>
              </a:schemeClr>
            </a:solidFill>
          </a:ln>
        </p:spPr>
      </p:pic>
      <p:sp>
        <p:nvSpPr>
          <p:cNvPr id="13" name="Rectangle 12"/>
          <p:cNvSpPr/>
          <p:nvPr/>
        </p:nvSpPr>
        <p:spPr>
          <a:xfrm>
            <a:off x="9269208" y="8960308"/>
            <a:ext cx="3647479" cy="276999"/>
          </a:xfrm>
          <a:prstGeom prst="rect">
            <a:avLst/>
          </a:prstGeom>
        </p:spPr>
        <p:txBody>
          <a:bodyPr wrap="square">
            <a:spAutoFit/>
          </a:bodyPr>
          <a:lstStyle/>
          <a:p>
            <a:r>
              <a:rPr lang="en-US" sz="1200" b="0" dirty="0">
                <a:latin typeface="Calibri"/>
                <a:cs typeface="Calibri"/>
                <a:hlinkClick r:id="rId6"/>
              </a:rPr>
              <a:t>https://arkencounter.com/animals/how-many/</a:t>
            </a:r>
            <a:r>
              <a:rPr lang="en-US" sz="1200" b="0" dirty="0">
                <a:latin typeface="Calibri"/>
                <a:cs typeface="Calibri"/>
              </a:rPr>
              <a:t> </a:t>
            </a:r>
          </a:p>
        </p:txBody>
      </p:sp>
    </p:spTree>
    <p:extLst>
      <p:ext uri="{BB962C8B-B14F-4D97-AF65-F5344CB8AC3E}">
        <p14:creationId xmlns:p14="http://schemas.microsoft.com/office/powerpoint/2010/main" val="1944727173"/>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tatistical model choice in phylogenetic biogeography"/>
          <p:cNvSpPr txBox="1">
            <a:spLocks noGrp="1"/>
          </p:cNvSpPr>
          <p:nvPr>
            <p:ph type="title"/>
          </p:nvPr>
        </p:nvSpPr>
        <p:spPr>
          <a:xfrm>
            <a:off x="413212" y="179313"/>
            <a:ext cx="11975177" cy="901872"/>
          </a:xfrm>
          <a:prstGeom prst="rect">
            <a:avLst/>
          </a:prstGeom>
        </p:spPr>
        <p:txBody>
          <a:bodyPr anchor="t"/>
          <a:lstStyle>
            <a:lvl1pPr>
              <a:defRPr sz="4000" b="1">
                <a:latin typeface="Calibri"/>
                <a:ea typeface="Calibri"/>
                <a:cs typeface="Calibri"/>
                <a:sym typeface="Calibri"/>
              </a:defRPr>
            </a:lvl1pPr>
          </a:lstStyle>
          <a:p>
            <a:r>
              <a:rPr dirty="0"/>
              <a:t>Statistical model choice in phylogenetic biogeography</a:t>
            </a:r>
          </a:p>
        </p:txBody>
      </p:sp>
      <p:sp>
        <p:nvSpPr>
          <p:cNvPr id="129" name="Line"/>
          <p:cNvSpPr/>
          <p:nvPr/>
        </p:nvSpPr>
        <p:spPr>
          <a:xfrm flipV="1">
            <a:off x="8187492" y="827861"/>
            <a:ext cx="1999636" cy="1207889"/>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0" name="Line"/>
          <p:cNvSpPr/>
          <p:nvPr/>
        </p:nvSpPr>
        <p:spPr>
          <a:xfrm>
            <a:off x="774700" y="787401"/>
            <a:ext cx="4948238"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1" name="Line"/>
          <p:cNvSpPr/>
          <p:nvPr/>
        </p:nvSpPr>
        <p:spPr>
          <a:xfrm>
            <a:off x="6413502" y="787401"/>
            <a:ext cx="2606295"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2" name="Line"/>
          <p:cNvSpPr/>
          <p:nvPr/>
        </p:nvSpPr>
        <p:spPr>
          <a:xfrm>
            <a:off x="9182101" y="787401"/>
            <a:ext cx="2792711"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3" name="Biogeography:…"/>
          <p:cNvSpPr txBox="1"/>
          <p:nvPr/>
        </p:nvSpPr>
        <p:spPr>
          <a:xfrm>
            <a:off x="4393896" y="1892299"/>
            <a:ext cx="4598008" cy="1333692"/>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spAutoFit/>
          </a:bodyPr>
          <a:lstStyle/>
          <a:p>
            <a:pPr>
              <a:defRPr sz="4000">
                <a:latin typeface="Calibri"/>
                <a:ea typeface="Calibri"/>
                <a:cs typeface="Calibri"/>
                <a:sym typeface="Calibri"/>
              </a:defRPr>
            </a:pPr>
            <a:r>
              <a:t>Biogeography:</a:t>
            </a:r>
          </a:p>
          <a:p>
            <a:pPr>
              <a:defRPr sz="4000">
                <a:latin typeface="Calibri"/>
                <a:ea typeface="Calibri"/>
                <a:cs typeface="Calibri"/>
                <a:sym typeface="Calibri"/>
              </a:defRPr>
            </a:pPr>
            <a:r>
              <a:t>The geography of life</a:t>
            </a:r>
          </a:p>
        </p:txBody>
      </p:sp>
    </p:spTree>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0"/>
            <a:ext cx="12561941" cy="939206"/>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Modern creationists: “kinds” instead of species</a:t>
            </a:r>
          </a:p>
        </p:txBody>
      </p:sp>
      <p:pic>
        <p:nvPicPr>
          <p:cNvPr id="5" name="Picture 4"/>
          <p:cNvPicPr>
            <a:picLocks noChangeAspect="1"/>
          </p:cNvPicPr>
          <p:nvPr/>
        </p:nvPicPr>
        <p:blipFill>
          <a:blip r:embed="rId2"/>
          <a:stretch>
            <a:fillRect/>
          </a:stretch>
        </p:blipFill>
        <p:spPr>
          <a:xfrm>
            <a:off x="367985" y="800460"/>
            <a:ext cx="6530694" cy="5165632"/>
          </a:xfrm>
          <a:prstGeom prst="rect">
            <a:avLst/>
          </a:prstGeom>
        </p:spPr>
      </p:pic>
      <p:pic>
        <p:nvPicPr>
          <p:cNvPr id="6" name="Picture 5"/>
          <p:cNvPicPr>
            <a:picLocks noChangeAspect="1"/>
          </p:cNvPicPr>
          <p:nvPr/>
        </p:nvPicPr>
        <p:blipFill>
          <a:blip r:embed="rId3"/>
          <a:stretch>
            <a:fillRect/>
          </a:stretch>
        </p:blipFill>
        <p:spPr>
          <a:xfrm>
            <a:off x="8111324" y="712534"/>
            <a:ext cx="4169380" cy="4435865"/>
          </a:xfrm>
          <a:prstGeom prst="rect">
            <a:avLst/>
          </a:prstGeom>
          <a:ln>
            <a:solidFill>
              <a:schemeClr val="bg1">
                <a:lumMod val="75000"/>
              </a:schemeClr>
            </a:solidFill>
          </a:ln>
        </p:spPr>
      </p:pic>
      <p:pic>
        <p:nvPicPr>
          <p:cNvPr id="7" name="Picture 6"/>
          <p:cNvPicPr>
            <a:picLocks noChangeAspect="1"/>
          </p:cNvPicPr>
          <p:nvPr/>
        </p:nvPicPr>
        <p:blipFill>
          <a:blip r:embed="rId4"/>
          <a:stretch>
            <a:fillRect/>
          </a:stretch>
        </p:blipFill>
        <p:spPr>
          <a:xfrm>
            <a:off x="7202107" y="5148399"/>
            <a:ext cx="5583901" cy="4605201"/>
          </a:xfrm>
          <a:prstGeom prst="rect">
            <a:avLst/>
          </a:prstGeom>
          <a:ln>
            <a:solidFill>
              <a:schemeClr val="bg1">
                <a:lumMod val="75000"/>
              </a:schemeClr>
            </a:solidFill>
          </a:ln>
        </p:spPr>
      </p:pic>
      <p:sp>
        <p:nvSpPr>
          <p:cNvPr id="8" name="Rectangle 7"/>
          <p:cNvSpPr/>
          <p:nvPr/>
        </p:nvSpPr>
        <p:spPr>
          <a:xfrm>
            <a:off x="3061063" y="8905428"/>
            <a:ext cx="4141044" cy="830997"/>
          </a:xfrm>
          <a:prstGeom prst="rect">
            <a:avLst/>
          </a:prstGeom>
        </p:spPr>
        <p:txBody>
          <a:bodyPr wrap="square">
            <a:spAutoFit/>
          </a:bodyPr>
          <a:lstStyle/>
          <a:p>
            <a:pPr algn="r"/>
            <a:r>
              <a:rPr lang="en-US" sz="1200" b="0" dirty="0">
                <a:latin typeface="Calibri"/>
                <a:cs typeface="Calibri"/>
              </a:rPr>
              <a:t>Numbers, Ronald L. (2004). How Young-Earth Creationists Came to Embrace Rapid Microevolution by Means of Natural Selection. </a:t>
            </a:r>
            <a:r>
              <a:rPr lang="en-US" sz="1200" b="0" i="1" dirty="0">
                <a:latin typeface="Calibri"/>
                <a:cs typeface="Calibri"/>
              </a:rPr>
              <a:t>Darwinian Heresies</a:t>
            </a:r>
            <a:r>
              <a:rPr lang="en-US" sz="1200" b="0" dirty="0">
                <a:latin typeface="Calibri"/>
                <a:cs typeface="Calibri"/>
              </a:rPr>
              <a:t>. Cambridge University Press, 84-100. </a:t>
            </a:r>
            <a:r>
              <a:rPr lang="en-US" sz="1200" b="0" dirty="0">
                <a:latin typeface="Calibri"/>
                <a:cs typeface="Calibri"/>
                <a:hlinkClick r:id="rId5"/>
              </a:rPr>
              <a:t>http://site.ebrary.com/id/10131737?ppg=94</a:t>
            </a:r>
            <a:r>
              <a:rPr lang="en-US" sz="1200" b="0" dirty="0">
                <a:latin typeface="Calibri"/>
                <a:cs typeface="Calibri"/>
              </a:rPr>
              <a:t> </a:t>
            </a:r>
          </a:p>
        </p:txBody>
      </p:sp>
      <p:sp>
        <p:nvSpPr>
          <p:cNvPr id="11" name="Rectangle 10"/>
          <p:cNvSpPr/>
          <p:nvPr/>
        </p:nvSpPr>
        <p:spPr>
          <a:xfrm>
            <a:off x="3261873" y="5901634"/>
            <a:ext cx="3647479" cy="276999"/>
          </a:xfrm>
          <a:prstGeom prst="rect">
            <a:avLst/>
          </a:prstGeom>
        </p:spPr>
        <p:txBody>
          <a:bodyPr wrap="square">
            <a:spAutoFit/>
          </a:bodyPr>
          <a:lstStyle/>
          <a:p>
            <a:r>
              <a:rPr lang="en-US" sz="1200" b="0" dirty="0">
                <a:latin typeface="Calibri"/>
                <a:cs typeface="Calibri"/>
                <a:hlinkClick r:id="rId6"/>
              </a:rPr>
              <a:t>https://arkencounter.com/animals/how-many/</a:t>
            </a:r>
            <a:r>
              <a:rPr lang="en-US" sz="1200" b="0" dirty="0">
                <a:latin typeface="Calibri"/>
                <a:cs typeface="Calibri"/>
              </a:rPr>
              <a:t> </a:t>
            </a:r>
          </a:p>
        </p:txBody>
      </p:sp>
    </p:spTree>
    <p:extLst>
      <p:ext uri="{BB962C8B-B14F-4D97-AF65-F5344CB8AC3E}">
        <p14:creationId xmlns:p14="http://schemas.microsoft.com/office/powerpoint/2010/main" val="3818312092"/>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3963" y="2109753"/>
            <a:ext cx="4298366" cy="6572633"/>
          </a:xfrm>
          <a:prstGeom prst="rect">
            <a:avLst/>
          </a:prstGeom>
        </p:spPr>
      </p:pic>
      <p:sp>
        <p:nvSpPr>
          <p:cNvPr id="7" name="Rectangle 6"/>
          <p:cNvSpPr/>
          <p:nvPr/>
        </p:nvSpPr>
        <p:spPr>
          <a:xfrm>
            <a:off x="473963" y="8533746"/>
            <a:ext cx="4123701" cy="1200328"/>
          </a:xfrm>
          <a:prstGeom prst="rect">
            <a:avLst/>
          </a:prstGeom>
        </p:spPr>
        <p:txBody>
          <a:bodyPr wrap="square">
            <a:spAutoFit/>
          </a:bodyPr>
          <a:lstStyle/>
          <a:p>
            <a:r>
              <a:rPr lang="en-US" b="0" dirty="0">
                <a:latin typeface="Calibri"/>
                <a:cs typeface="Calibri"/>
              </a:rPr>
              <a:t>Janet Browne (1983).</a:t>
            </a:r>
          </a:p>
          <a:p>
            <a:r>
              <a:rPr lang="en-US" b="0" i="1" dirty="0">
                <a:latin typeface="Calibri"/>
                <a:cs typeface="Calibri"/>
              </a:rPr>
              <a:t>The Secular Ark: Studies in the History of Biogeography</a:t>
            </a:r>
          </a:p>
        </p:txBody>
      </p:sp>
      <p:sp>
        <p:nvSpPr>
          <p:cNvPr id="10" name="Title 2"/>
          <p:cNvSpPr txBox="1">
            <a:spLocks/>
          </p:cNvSpPr>
          <p:nvPr/>
        </p:nvSpPr>
        <p:spPr>
          <a:xfrm>
            <a:off x="224067" y="224129"/>
            <a:ext cx="12668669" cy="217725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OK, even if you can fit everything on the Ark</a:t>
            </a:r>
            <a:r>
              <a:rPr lang="mr-IN" sz="4400" dirty="0">
                <a:latin typeface="Calibri (Headings)"/>
                <a:cs typeface="Calibri (Headings)"/>
              </a:rPr>
              <a:t>…</a:t>
            </a:r>
            <a:r>
              <a:rPr lang="en-US" sz="4400" dirty="0">
                <a:latin typeface="Calibri (Headings)"/>
                <a:cs typeface="Calibri (Headings)"/>
              </a:rPr>
              <a:t/>
            </a:r>
            <a:br>
              <a:rPr lang="en-US" sz="4400" dirty="0">
                <a:latin typeface="Calibri (Headings)"/>
                <a:cs typeface="Calibri (Headings)"/>
              </a:rPr>
            </a:br>
            <a:r>
              <a:rPr lang="en-US" sz="4400" dirty="0">
                <a:latin typeface="Calibri (Headings)"/>
                <a:cs typeface="Calibri (Headings)"/>
              </a:rPr>
              <a:t>how did they get from Ararat to around the world?</a:t>
            </a:r>
          </a:p>
        </p:txBody>
      </p:sp>
      <p:pic>
        <p:nvPicPr>
          <p:cNvPr id="11" name="Picture 10"/>
          <p:cNvPicPr>
            <a:picLocks noChangeAspect="1"/>
          </p:cNvPicPr>
          <p:nvPr/>
        </p:nvPicPr>
        <p:blipFill>
          <a:blip r:embed="rId3"/>
          <a:stretch>
            <a:fillRect/>
          </a:stretch>
        </p:blipFill>
        <p:spPr>
          <a:xfrm>
            <a:off x="5027861" y="2550799"/>
            <a:ext cx="7444654" cy="5313362"/>
          </a:xfrm>
          <a:prstGeom prst="rect">
            <a:avLst/>
          </a:prstGeom>
          <a:ln>
            <a:solidFill>
              <a:schemeClr val="bg1">
                <a:lumMod val="75000"/>
              </a:schemeClr>
            </a:solidFill>
          </a:ln>
        </p:spPr>
      </p:pic>
    </p:spTree>
    <p:extLst>
      <p:ext uri="{BB962C8B-B14F-4D97-AF65-F5344CB8AC3E}">
        <p14:creationId xmlns:p14="http://schemas.microsoft.com/office/powerpoint/2010/main" val="4087157239"/>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3963" y="2109753"/>
            <a:ext cx="4298366" cy="6572633"/>
          </a:xfrm>
          <a:prstGeom prst="rect">
            <a:avLst/>
          </a:prstGeom>
        </p:spPr>
      </p:pic>
      <p:sp>
        <p:nvSpPr>
          <p:cNvPr id="7" name="Rectangle 6"/>
          <p:cNvSpPr/>
          <p:nvPr/>
        </p:nvSpPr>
        <p:spPr>
          <a:xfrm>
            <a:off x="473963" y="8533746"/>
            <a:ext cx="4123701" cy="1200328"/>
          </a:xfrm>
          <a:prstGeom prst="rect">
            <a:avLst/>
          </a:prstGeom>
        </p:spPr>
        <p:txBody>
          <a:bodyPr wrap="square">
            <a:spAutoFit/>
          </a:bodyPr>
          <a:lstStyle/>
          <a:p>
            <a:r>
              <a:rPr lang="en-US" b="0" dirty="0">
                <a:latin typeface="Calibri"/>
                <a:cs typeface="Calibri"/>
              </a:rPr>
              <a:t>Janet Browne (1983).</a:t>
            </a:r>
          </a:p>
          <a:p>
            <a:r>
              <a:rPr lang="en-US" b="0" i="1" dirty="0">
                <a:latin typeface="Calibri"/>
                <a:cs typeface="Calibri"/>
              </a:rPr>
              <a:t>The Secular Ark: Studies in the History of Biogeography</a:t>
            </a:r>
          </a:p>
        </p:txBody>
      </p:sp>
      <p:sp>
        <p:nvSpPr>
          <p:cNvPr id="10" name="Title 2"/>
          <p:cNvSpPr txBox="1">
            <a:spLocks/>
          </p:cNvSpPr>
          <p:nvPr/>
        </p:nvSpPr>
        <p:spPr>
          <a:xfrm>
            <a:off x="224067" y="224129"/>
            <a:ext cx="12668669" cy="1045934"/>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The first </a:t>
            </a:r>
            <a:r>
              <a:rPr lang="en-US" sz="4400" dirty="0" err="1">
                <a:latin typeface="Calibri (Headings)"/>
                <a:cs typeface="Calibri (Headings)"/>
              </a:rPr>
              <a:t>dispersalists</a:t>
            </a:r>
            <a:r>
              <a:rPr lang="en-US" sz="4400" dirty="0">
                <a:latin typeface="Calibri (Headings)"/>
                <a:cs typeface="Calibri (Headings)"/>
              </a:rPr>
              <a:t>!</a:t>
            </a:r>
          </a:p>
        </p:txBody>
      </p:sp>
      <p:pic>
        <p:nvPicPr>
          <p:cNvPr id="11" name="Picture 10"/>
          <p:cNvPicPr>
            <a:picLocks noChangeAspect="1"/>
          </p:cNvPicPr>
          <p:nvPr/>
        </p:nvPicPr>
        <p:blipFill>
          <a:blip r:embed="rId3"/>
          <a:stretch>
            <a:fillRect/>
          </a:stretch>
        </p:blipFill>
        <p:spPr>
          <a:xfrm>
            <a:off x="5624561" y="992571"/>
            <a:ext cx="6474405" cy="4620881"/>
          </a:xfrm>
          <a:prstGeom prst="rect">
            <a:avLst/>
          </a:prstGeom>
          <a:ln>
            <a:solidFill>
              <a:schemeClr val="bg1">
                <a:lumMod val="75000"/>
              </a:schemeClr>
            </a:solidFill>
          </a:ln>
        </p:spPr>
      </p:pic>
      <p:pic>
        <p:nvPicPr>
          <p:cNvPr id="2" name="Picture 1"/>
          <p:cNvPicPr>
            <a:picLocks noChangeAspect="1"/>
          </p:cNvPicPr>
          <p:nvPr/>
        </p:nvPicPr>
        <p:blipFill>
          <a:blip r:embed="rId4"/>
          <a:stretch>
            <a:fillRect/>
          </a:stretch>
        </p:blipFill>
        <p:spPr>
          <a:xfrm>
            <a:off x="5624561" y="5663334"/>
            <a:ext cx="6474405" cy="3931508"/>
          </a:xfrm>
          <a:prstGeom prst="rect">
            <a:avLst/>
          </a:prstGeom>
          <a:ln>
            <a:solidFill>
              <a:schemeClr val="bg1">
                <a:lumMod val="75000"/>
              </a:schemeClr>
            </a:solidFill>
          </a:ln>
        </p:spPr>
      </p:pic>
    </p:spTree>
    <p:extLst>
      <p:ext uri="{BB962C8B-B14F-4D97-AF65-F5344CB8AC3E}">
        <p14:creationId xmlns:p14="http://schemas.microsoft.com/office/powerpoint/2010/main" val="2134105736"/>
      </p:ext>
    </p:extLst>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73963" y="2109753"/>
            <a:ext cx="4298366" cy="6572633"/>
          </a:xfrm>
          <a:prstGeom prst="rect">
            <a:avLst/>
          </a:prstGeom>
        </p:spPr>
      </p:pic>
      <p:sp>
        <p:nvSpPr>
          <p:cNvPr id="7" name="Rectangle 6"/>
          <p:cNvSpPr/>
          <p:nvPr/>
        </p:nvSpPr>
        <p:spPr>
          <a:xfrm>
            <a:off x="473963" y="8533746"/>
            <a:ext cx="4123701" cy="1200328"/>
          </a:xfrm>
          <a:prstGeom prst="rect">
            <a:avLst/>
          </a:prstGeom>
        </p:spPr>
        <p:txBody>
          <a:bodyPr wrap="square">
            <a:spAutoFit/>
          </a:bodyPr>
          <a:lstStyle/>
          <a:p>
            <a:r>
              <a:rPr lang="en-US" b="0" dirty="0">
                <a:latin typeface="Calibri"/>
                <a:cs typeface="Calibri"/>
              </a:rPr>
              <a:t>Janet Browne (1983).</a:t>
            </a:r>
          </a:p>
          <a:p>
            <a:r>
              <a:rPr lang="en-US" b="0" i="1" dirty="0">
                <a:latin typeface="Calibri"/>
                <a:cs typeface="Calibri"/>
              </a:rPr>
              <a:t>The Secular Ark: Studies in the History of Biogeography</a:t>
            </a:r>
          </a:p>
        </p:txBody>
      </p:sp>
      <p:sp>
        <p:nvSpPr>
          <p:cNvPr id="10" name="Title 2"/>
          <p:cNvSpPr txBox="1">
            <a:spLocks/>
          </p:cNvSpPr>
          <p:nvPr/>
        </p:nvSpPr>
        <p:spPr>
          <a:xfrm>
            <a:off x="224067" y="224129"/>
            <a:ext cx="12668669" cy="1045934"/>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The first </a:t>
            </a:r>
            <a:r>
              <a:rPr lang="en-US" sz="4400" dirty="0" err="1">
                <a:latin typeface="Calibri (Headings)"/>
                <a:cs typeface="Calibri (Headings)"/>
              </a:rPr>
              <a:t>dispersalists</a:t>
            </a:r>
            <a:r>
              <a:rPr lang="en-US" sz="4400" dirty="0">
                <a:latin typeface="Calibri (Headings)"/>
                <a:cs typeface="Calibri (Headings)"/>
              </a:rPr>
              <a:t>!</a:t>
            </a:r>
          </a:p>
        </p:txBody>
      </p:sp>
      <p:pic>
        <p:nvPicPr>
          <p:cNvPr id="11" name="Picture 10"/>
          <p:cNvPicPr>
            <a:picLocks noChangeAspect="1"/>
          </p:cNvPicPr>
          <p:nvPr/>
        </p:nvPicPr>
        <p:blipFill>
          <a:blip r:embed="rId3"/>
          <a:stretch>
            <a:fillRect/>
          </a:stretch>
        </p:blipFill>
        <p:spPr>
          <a:xfrm>
            <a:off x="5624561" y="992571"/>
            <a:ext cx="6474405" cy="4620881"/>
          </a:xfrm>
          <a:prstGeom prst="rect">
            <a:avLst/>
          </a:prstGeom>
          <a:ln>
            <a:solidFill>
              <a:schemeClr val="bg1">
                <a:lumMod val="75000"/>
              </a:schemeClr>
            </a:solidFill>
          </a:ln>
        </p:spPr>
      </p:pic>
      <p:pic>
        <p:nvPicPr>
          <p:cNvPr id="2" name="Picture 1"/>
          <p:cNvPicPr>
            <a:picLocks noChangeAspect="1"/>
          </p:cNvPicPr>
          <p:nvPr/>
        </p:nvPicPr>
        <p:blipFill>
          <a:blip r:embed="rId4"/>
          <a:stretch>
            <a:fillRect/>
          </a:stretch>
        </p:blipFill>
        <p:spPr>
          <a:xfrm>
            <a:off x="5624561" y="5663334"/>
            <a:ext cx="6474405" cy="3931508"/>
          </a:xfrm>
          <a:prstGeom prst="rect">
            <a:avLst/>
          </a:prstGeom>
          <a:ln>
            <a:solidFill>
              <a:schemeClr val="bg1">
                <a:lumMod val="75000"/>
              </a:schemeClr>
            </a:solidFill>
          </a:ln>
        </p:spPr>
      </p:pic>
    </p:spTree>
    <p:extLst>
      <p:ext uri="{BB962C8B-B14F-4D97-AF65-F5344CB8AC3E}">
        <p14:creationId xmlns:p14="http://schemas.microsoft.com/office/powerpoint/2010/main" val="677022260"/>
      </p:ext>
    </p:extLst>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668669" cy="1045934"/>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Linnaeus' </a:t>
            </a:r>
            <a:r>
              <a:rPr lang="en-US" sz="4400" dirty="0" err="1">
                <a:latin typeface="Calibri (Headings)"/>
                <a:cs typeface="Calibri (Headings)"/>
              </a:rPr>
              <a:t>Paradisical</a:t>
            </a:r>
            <a:r>
              <a:rPr lang="en-US" sz="4400" dirty="0">
                <a:latin typeface="Calibri (Headings)"/>
                <a:cs typeface="Calibri (Headings)"/>
              </a:rPr>
              <a:t> Mountain Hypothesis</a:t>
            </a:r>
          </a:p>
        </p:txBody>
      </p:sp>
      <p:sp>
        <p:nvSpPr>
          <p:cNvPr id="8" name="Rectangle 7"/>
          <p:cNvSpPr/>
          <p:nvPr/>
        </p:nvSpPr>
        <p:spPr>
          <a:xfrm>
            <a:off x="897636" y="3104980"/>
            <a:ext cx="4055724" cy="3046988"/>
          </a:xfrm>
          <a:prstGeom prst="rect">
            <a:avLst/>
          </a:prstGeom>
        </p:spPr>
        <p:txBody>
          <a:bodyPr wrap="square">
            <a:spAutoFit/>
          </a:bodyPr>
          <a:lstStyle/>
          <a:p>
            <a:r>
              <a:rPr lang="en-US" b="0" dirty="0">
                <a:latin typeface="Calibri"/>
                <a:cs typeface="Calibri"/>
              </a:rPr>
              <a:t>Mid-1700s:</a:t>
            </a:r>
          </a:p>
          <a:p>
            <a:r>
              <a:rPr lang="en-US" b="0" dirty="0">
                <a:latin typeface="Calibri"/>
                <a:cs typeface="Calibri"/>
              </a:rPr>
              <a:t>Linnaeus dispensed with the Ark (too many species!), but substituted a tropical island, that became a mountain as the waters receded (e.g. Ararat) with all the species from tropical lowlands to alpine</a:t>
            </a:r>
            <a:endParaRPr lang="en-US" b="0" i="1" dirty="0">
              <a:latin typeface="Calibri"/>
              <a:cs typeface="Calibri"/>
            </a:endParaRPr>
          </a:p>
        </p:txBody>
      </p:sp>
      <p:pic>
        <p:nvPicPr>
          <p:cNvPr id="13" name="Picture 4" descr="Ararat-3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764" y="1141187"/>
            <a:ext cx="7049536" cy="52838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897636" y="6111199"/>
            <a:ext cx="2837842" cy="3589035"/>
          </a:xfrm>
          <a:prstGeom prst="rect">
            <a:avLst/>
          </a:prstGeom>
        </p:spPr>
      </p:pic>
      <p:pic>
        <p:nvPicPr>
          <p:cNvPr id="14" name="Picture 13"/>
          <p:cNvPicPr>
            <a:picLocks noChangeAspect="1"/>
          </p:cNvPicPr>
          <p:nvPr/>
        </p:nvPicPr>
        <p:blipFill>
          <a:blip r:embed="rId4"/>
          <a:stretch>
            <a:fillRect/>
          </a:stretch>
        </p:blipFill>
        <p:spPr>
          <a:xfrm>
            <a:off x="3991625" y="6653232"/>
            <a:ext cx="2821335" cy="3100368"/>
          </a:xfrm>
          <a:prstGeom prst="rect">
            <a:avLst/>
          </a:prstGeom>
        </p:spPr>
      </p:pic>
      <p:sp>
        <p:nvSpPr>
          <p:cNvPr id="15" name="Rectangle 14"/>
          <p:cNvSpPr/>
          <p:nvPr/>
        </p:nvSpPr>
        <p:spPr>
          <a:xfrm>
            <a:off x="7763223" y="6408589"/>
            <a:ext cx="4055724" cy="461665"/>
          </a:xfrm>
          <a:prstGeom prst="rect">
            <a:avLst/>
          </a:prstGeom>
        </p:spPr>
        <p:txBody>
          <a:bodyPr wrap="square">
            <a:spAutoFit/>
          </a:bodyPr>
          <a:lstStyle/>
          <a:p>
            <a:r>
              <a:rPr lang="en-US" b="0" dirty="0">
                <a:latin typeface="Calibri"/>
                <a:cs typeface="Calibri"/>
              </a:rPr>
              <a:t>Mount Ararat, Turkey</a:t>
            </a:r>
            <a:endParaRPr lang="en-US" b="0" i="1" dirty="0">
              <a:latin typeface="Calibri"/>
              <a:cs typeface="Calibri"/>
            </a:endParaRPr>
          </a:p>
        </p:txBody>
      </p:sp>
    </p:spTree>
    <p:extLst>
      <p:ext uri="{BB962C8B-B14F-4D97-AF65-F5344CB8AC3E}">
        <p14:creationId xmlns:p14="http://schemas.microsoft.com/office/powerpoint/2010/main" val="944310609"/>
      </p:ext>
    </p:extLst>
  </p:cSld>
  <p:clrMapOvr>
    <a:masterClrMapping/>
  </p:clrMapOvr>
  <p:transition xmlns:p14="http://schemas.microsoft.com/office/powerpoint/2010/mai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668669"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If organisms are designed for their environments, how could they disperse??</a:t>
            </a:r>
          </a:p>
        </p:txBody>
      </p:sp>
      <p:pic>
        <p:nvPicPr>
          <p:cNvPr id="2" name="Picture 1"/>
          <p:cNvPicPr>
            <a:picLocks noChangeAspect="1"/>
          </p:cNvPicPr>
          <p:nvPr/>
        </p:nvPicPr>
        <p:blipFill>
          <a:blip r:embed="rId2"/>
          <a:stretch>
            <a:fillRect/>
          </a:stretch>
        </p:blipFill>
        <p:spPr>
          <a:xfrm>
            <a:off x="6713188" y="1803701"/>
            <a:ext cx="5919153" cy="7902755"/>
          </a:xfrm>
          <a:prstGeom prst="rect">
            <a:avLst/>
          </a:prstGeom>
          <a:ln>
            <a:solidFill>
              <a:schemeClr val="bg1">
                <a:lumMod val="75000"/>
              </a:schemeClr>
            </a:solidFill>
          </a:ln>
        </p:spPr>
      </p:pic>
      <p:pic>
        <p:nvPicPr>
          <p:cNvPr id="3" name="Picture 2"/>
          <p:cNvPicPr>
            <a:picLocks noChangeAspect="1"/>
          </p:cNvPicPr>
          <p:nvPr/>
        </p:nvPicPr>
        <p:blipFill>
          <a:blip r:embed="rId3"/>
          <a:stretch>
            <a:fillRect/>
          </a:stretch>
        </p:blipFill>
        <p:spPr>
          <a:xfrm>
            <a:off x="85383" y="4087680"/>
            <a:ext cx="6520187" cy="3667605"/>
          </a:xfrm>
          <a:prstGeom prst="rect">
            <a:avLst/>
          </a:prstGeom>
        </p:spPr>
      </p:pic>
      <p:sp>
        <p:nvSpPr>
          <p:cNvPr id="5" name="Rectangle 4"/>
          <p:cNvSpPr/>
          <p:nvPr/>
        </p:nvSpPr>
        <p:spPr>
          <a:xfrm>
            <a:off x="1958904" y="7761628"/>
            <a:ext cx="4646666" cy="276999"/>
          </a:xfrm>
          <a:prstGeom prst="rect">
            <a:avLst/>
          </a:prstGeom>
        </p:spPr>
        <p:txBody>
          <a:bodyPr wrap="square">
            <a:spAutoFit/>
          </a:bodyPr>
          <a:lstStyle/>
          <a:p>
            <a:r>
              <a:rPr lang="en-US" sz="1200" b="0" dirty="0">
                <a:latin typeface="Calibri"/>
                <a:cs typeface="Calibri"/>
              </a:rPr>
              <a:t>https://</a:t>
            </a:r>
            <a:r>
              <a:rPr lang="en-US" sz="1200" b="0" dirty="0" err="1">
                <a:latin typeface="Calibri"/>
                <a:cs typeface="Calibri"/>
              </a:rPr>
              <a:t>www.youtube.com</a:t>
            </a:r>
            <a:r>
              <a:rPr lang="en-US" sz="1200" b="0" dirty="0">
                <a:latin typeface="Calibri"/>
                <a:cs typeface="Calibri"/>
              </a:rPr>
              <a:t>/</a:t>
            </a:r>
            <a:r>
              <a:rPr lang="en-US" sz="1200" b="0" dirty="0" err="1">
                <a:latin typeface="Calibri"/>
                <a:cs typeface="Calibri"/>
              </a:rPr>
              <a:t>watch?v</a:t>
            </a:r>
            <a:r>
              <a:rPr lang="en-US" sz="1200" b="0" dirty="0">
                <a:latin typeface="Calibri"/>
                <a:cs typeface="Calibri"/>
              </a:rPr>
              <a:t>=ZM7zi4jQgAU </a:t>
            </a:r>
          </a:p>
        </p:txBody>
      </p:sp>
      <p:sp>
        <p:nvSpPr>
          <p:cNvPr id="16" name="Title 2"/>
          <p:cNvSpPr txBox="1">
            <a:spLocks/>
          </p:cNvSpPr>
          <p:nvPr/>
        </p:nvSpPr>
        <p:spPr>
          <a:xfrm>
            <a:off x="315876" y="1924084"/>
            <a:ext cx="6002420"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00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r>
              <a:rPr lang="en-US" sz="4400" dirty="0">
                <a:latin typeface="Calibri (Headings)"/>
                <a:cs typeface="Calibri (Headings)"/>
              </a:rPr>
              <a:t>E.g. how do you get reindeer from the mountaintop to the Arctic?</a:t>
            </a:r>
          </a:p>
        </p:txBody>
      </p:sp>
    </p:spTree>
    <p:extLst>
      <p:ext uri="{BB962C8B-B14F-4D97-AF65-F5344CB8AC3E}">
        <p14:creationId xmlns:p14="http://schemas.microsoft.com/office/powerpoint/2010/main" val="3076172890"/>
      </p:ext>
    </p:extLst>
  </p:cSld>
  <p:clrMapOvr>
    <a:masterClrMapping/>
  </p:clrMapOvr>
  <p:transition xmlns:p14="http://schemas.microsoft.com/office/powerpoint/2010/mai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668669"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If organisms are designed for their environments, how could they disperse??</a:t>
            </a:r>
          </a:p>
        </p:txBody>
      </p:sp>
      <p:pic>
        <p:nvPicPr>
          <p:cNvPr id="3" name="Picture 2"/>
          <p:cNvPicPr>
            <a:picLocks noChangeAspect="1"/>
          </p:cNvPicPr>
          <p:nvPr/>
        </p:nvPicPr>
        <p:blipFill>
          <a:blip r:embed="rId2"/>
          <a:stretch>
            <a:fillRect/>
          </a:stretch>
        </p:blipFill>
        <p:spPr>
          <a:xfrm>
            <a:off x="85383" y="4087680"/>
            <a:ext cx="6520187" cy="3667605"/>
          </a:xfrm>
          <a:prstGeom prst="rect">
            <a:avLst/>
          </a:prstGeom>
        </p:spPr>
      </p:pic>
      <p:sp>
        <p:nvSpPr>
          <p:cNvPr id="5" name="Rectangle 4"/>
          <p:cNvSpPr/>
          <p:nvPr/>
        </p:nvSpPr>
        <p:spPr>
          <a:xfrm>
            <a:off x="1958904" y="7761628"/>
            <a:ext cx="4646666" cy="276999"/>
          </a:xfrm>
          <a:prstGeom prst="rect">
            <a:avLst/>
          </a:prstGeom>
        </p:spPr>
        <p:txBody>
          <a:bodyPr wrap="square">
            <a:spAutoFit/>
          </a:bodyPr>
          <a:lstStyle/>
          <a:p>
            <a:r>
              <a:rPr lang="en-US" sz="1200" b="0" dirty="0">
                <a:latin typeface="Calibri"/>
                <a:cs typeface="Calibri"/>
              </a:rPr>
              <a:t>https://</a:t>
            </a:r>
            <a:r>
              <a:rPr lang="en-US" sz="1200" b="0" dirty="0" err="1">
                <a:latin typeface="Calibri"/>
                <a:cs typeface="Calibri"/>
              </a:rPr>
              <a:t>www.youtube.com</a:t>
            </a:r>
            <a:r>
              <a:rPr lang="en-US" sz="1200" b="0" dirty="0">
                <a:latin typeface="Calibri"/>
                <a:cs typeface="Calibri"/>
              </a:rPr>
              <a:t>/</a:t>
            </a:r>
            <a:r>
              <a:rPr lang="en-US" sz="1200" b="0" dirty="0" err="1">
                <a:latin typeface="Calibri"/>
                <a:cs typeface="Calibri"/>
              </a:rPr>
              <a:t>watch?v</a:t>
            </a:r>
            <a:r>
              <a:rPr lang="en-US" sz="1200" b="0" dirty="0">
                <a:latin typeface="Calibri"/>
                <a:cs typeface="Calibri"/>
              </a:rPr>
              <a:t>=ZM7zi4jQgAU </a:t>
            </a:r>
          </a:p>
        </p:txBody>
      </p:sp>
      <p:sp>
        <p:nvSpPr>
          <p:cNvPr id="16" name="Title 2"/>
          <p:cNvSpPr txBox="1">
            <a:spLocks/>
          </p:cNvSpPr>
          <p:nvPr/>
        </p:nvSpPr>
        <p:spPr>
          <a:xfrm>
            <a:off x="315876" y="1924084"/>
            <a:ext cx="6002420"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00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r>
              <a:rPr lang="en-US" sz="4400" dirty="0">
                <a:latin typeface="Calibri (Headings)"/>
                <a:cs typeface="Calibri (Headings)"/>
              </a:rPr>
              <a:t>E.g. how do you get reindeer from the mountaintop to the Arctic?</a:t>
            </a:r>
          </a:p>
        </p:txBody>
      </p:sp>
    </p:spTree>
    <p:extLst>
      <p:ext uri="{BB962C8B-B14F-4D97-AF65-F5344CB8AC3E}">
        <p14:creationId xmlns:p14="http://schemas.microsoft.com/office/powerpoint/2010/main" val="3116949190"/>
      </p:ext>
    </p:extLst>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668669"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Buffon: Northern </a:t>
            </a:r>
            <a:r>
              <a:rPr lang="en-US" sz="4400" dirty="0" err="1">
                <a:latin typeface="Calibri (Headings)"/>
                <a:cs typeface="Calibri (Headings)"/>
              </a:rPr>
              <a:t>centre</a:t>
            </a:r>
            <a:r>
              <a:rPr lang="en-US" sz="4400" dirty="0">
                <a:latin typeface="Calibri (Headings)"/>
                <a:cs typeface="Calibri (Headings)"/>
              </a:rPr>
              <a:t> of origin, followed by degeneration</a:t>
            </a:r>
          </a:p>
        </p:txBody>
      </p:sp>
      <p:pic>
        <p:nvPicPr>
          <p:cNvPr id="7" name="Picture 4" descr="Biogeog3e-Fig-02-0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7899" y="4712664"/>
            <a:ext cx="6477000" cy="4857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92766" y="2019690"/>
            <a:ext cx="6329932" cy="4616734"/>
          </a:xfrm>
          <a:prstGeom prst="rect">
            <a:avLst/>
          </a:prstGeom>
        </p:spPr>
      </p:pic>
      <p:pic>
        <p:nvPicPr>
          <p:cNvPr id="6" name="Picture 5"/>
          <p:cNvPicPr>
            <a:picLocks noChangeAspect="1"/>
          </p:cNvPicPr>
          <p:nvPr/>
        </p:nvPicPr>
        <p:blipFill>
          <a:blip r:embed="rId4"/>
          <a:stretch>
            <a:fillRect/>
          </a:stretch>
        </p:blipFill>
        <p:spPr>
          <a:xfrm>
            <a:off x="692766" y="6636424"/>
            <a:ext cx="6211628" cy="1101352"/>
          </a:xfrm>
          <a:prstGeom prst="rect">
            <a:avLst/>
          </a:prstGeom>
        </p:spPr>
      </p:pic>
      <p:sp>
        <p:nvSpPr>
          <p:cNvPr id="11" name="Title 2"/>
          <p:cNvSpPr txBox="1">
            <a:spLocks/>
          </p:cNvSpPr>
          <p:nvPr/>
        </p:nvSpPr>
        <p:spPr>
          <a:xfrm>
            <a:off x="347894" y="8154014"/>
            <a:ext cx="7155080" cy="959217"/>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r>
              <a:rPr lang="en-US" sz="4400" dirty="0">
                <a:latin typeface="Calibri (Headings)"/>
                <a:cs typeface="Calibri (Headings)"/>
              </a:rPr>
              <a:t>(Hello, colonialist attitudes!)</a:t>
            </a:r>
          </a:p>
        </p:txBody>
      </p:sp>
      <p:sp>
        <p:nvSpPr>
          <p:cNvPr id="8" name="Rectangle 7"/>
          <p:cNvSpPr/>
          <p:nvPr/>
        </p:nvSpPr>
        <p:spPr>
          <a:xfrm>
            <a:off x="7502974" y="1481081"/>
            <a:ext cx="4930831" cy="1077218"/>
          </a:xfrm>
          <a:prstGeom prst="rect">
            <a:avLst/>
          </a:prstGeom>
        </p:spPr>
        <p:txBody>
          <a:bodyPr wrap="square">
            <a:spAutoFit/>
          </a:bodyPr>
          <a:lstStyle/>
          <a:p>
            <a:r>
              <a:rPr lang="en-US" sz="1600" b="0" dirty="0">
                <a:latin typeface="Calibri"/>
                <a:cs typeface="Calibri"/>
              </a:rPr>
              <a:t>Views from: </a:t>
            </a:r>
          </a:p>
          <a:p>
            <a:r>
              <a:rPr lang="en-US" sz="1600" b="0" dirty="0">
                <a:latin typeface="Calibri"/>
                <a:cs typeface="Calibri"/>
              </a:rPr>
              <a:t>Georges-Louis Leclerc, Comte de Buffon (and colleagues)</a:t>
            </a:r>
          </a:p>
          <a:p>
            <a:r>
              <a:rPr lang="en-US" sz="1600" b="0" i="1" dirty="0">
                <a:latin typeface="Calibri"/>
                <a:cs typeface="Calibri"/>
              </a:rPr>
              <a:t>Histoire </a:t>
            </a:r>
            <a:r>
              <a:rPr lang="en-US" sz="1600" b="0" i="1" dirty="0" err="1">
                <a:latin typeface="Calibri"/>
                <a:cs typeface="Calibri"/>
              </a:rPr>
              <a:t>naturelle</a:t>
            </a:r>
            <a:r>
              <a:rPr lang="en-US" sz="1600" b="0" i="1" dirty="0">
                <a:latin typeface="Calibri"/>
                <a:cs typeface="Calibri"/>
              </a:rPr>
              <a:t>, </a:t>
            </a:r>
            <a:r>
              <a:rPr lang="en-US" sz="1600" b="0" i="1" dirty="0" err="1">
                <a:latin typeface="Calibri"/>
                <a:cs typeface="Calibri"/>
              </a:rPr>
              <a:t>générale</a:t>
            </a:r>
            <a:r>
              <a:rPr lang="en-US" sz="1600" b="0" i="1" dirty="0">
                <a:latin typeface="Calibri"/>
                <a:cs typeface="Calibri"/>
              </a:rPr>
              <a:t> et </a:t>
            </a:r>
            <a:r>
              <a:rPr lang="en-US" sz="1600" b="0" i="1" dirty="0" err="1">
                <a:latin typeface="Calibri"/>
                <a:cs typeface="Calibri"/>
              </a:rPr>
              <a:t>particulière</a:t>
            </a:r>
            <a:r>
              <a:rPr lang="en-US" sz="1600" b="0" dirty="0">
                <a:latin typeface="Calibri"/>
                <a:cs typeface="Calibri"/>
              </a:rPr>
              <a:t>, written in 44 quarto volumes between 1749 and 1809</a:t>
            </a:r>
          </a:p>
        </p:txBody>
      </p:sp>
      <p:sp>
        <p:nvSpPr>
          <p:cNvPr id="12" name="Title 2"/>
          <p:cNvSpPr txBox="1">
            <a:spLocks/>
          </p:cNvSpPr>
          <p:nvPr/>
        </p:nvSpPr>
        <p:spPr>
          <a:xfrm>
            <a:off x="7022698" y="4237100"/>
            <a:ext cx="4109026" cy="562678"/>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r>
              <a:rPr lang="en-US" sz="3000" dirty="0">
                <a:latin typeface="Calibri (Headings)"/>
                <a:cs typeface="Calibri (Headings)"/>
              </a:rPr>
              <a:t>Northern origins:</a:t>
            </a:r>
          </a:p>
        </p:txBody>
      </p:sp>
      <p:sp>
        <p:nvSpPr>
          <p:cNvPr id="9" name="Rectangle 8"/>
          <p:cNvSpPr/>
          <p:nvPr/>
        </p:nvSpPr>
        <p:spPr>
          <a:xfrm>
            <a:off x="7940558" y="3184782"/>
            <a:ext cx="3995627" cy="830997"/>
          </a:xfrm>
          <a:prstGeom prst="rect">
            <a:avLst/>
          </a:prstGeom>
        </p:spPr>
        <p:txBody>
          <a:bodyPr wrap="square">
            <a:spAutoFit/>
          </a:bodyPr>
          <a:lstStyle/>
          <a:p>
            <a:pPr>
              <a:spcBef>
                <a:spcPct val="50000"/>
              </a:spcBef>
            </a:pPr>
            <a:r>
              <a:rPr lang="en-US" sz="1600" b="0" dirty="0">
                <a:latin typeface="Calibri"/>
                <a:cs typeface="Calibri"/>
              </a:rPr>
              <a:t>Buffon</a:t>
            </a:r>
            <a:r>
              <a:rPr lang="ja-JP" altLang="en-US" sz="1600" b="0" dirty="0">
                <a:latin typeface="Calibri"/>
                <a:cs typeface="Calibri"/>
              </a:rPr>
              <a:t>’</a:t>
            </a:r>
            <a:r>
              <a:rPr lang="en-US" sz="1600" b="0" dirty="0">
                <a:latin typeface="Calibri"/>
                <a:cs typeface="Calibri"/>
              </a:rPr>
              <a:t>s Law: environmentally similar regions that are geographically isolated have distinct assemblages of mammals and birds</a:t>
            </a:r>
          </a:p>
        </p:txBody>
      </p:sp>
    </p:spTree>
    <p:extLst>
      <p:ext uri="{BB962C8B-B14F-4D97-AF65-F5344CB8AC3E}">
        <p14:creationId xmlns:p14="http://schemas.microsoft.com/office/powerpoint/2010/main" val="3116949190"/>
      </p:ext>
    </p:extLst>
  </p:cSld>
  <p:clrMapOvr>
    <a:masterClrMapping/>
  </p:clrMapOvr>
  <p:transition xmlns:p14="http://schemas.microsoft.com/office/powerpoint/2010/mai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668669"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(An aside: Thomas Jefferson rebuttal: hey Buffon, look at this moose!)</a:t>
            </a:r>
          </a:p>
        </p:txBody>
      </p:sp>
      <p:sp>
        <p:nvSpPr>
          <p:cNvPr id="11" name="Title 2"/>
          <p:cNvSpPr txBox="1">
            <a:spLocks/>
          </p:cNvSpPr>
          <p:nvPr/>
        </p:nvSpPr>
        <p:spPr>
          <a:xfrm>
            <a:off x="-88936" y="6702513"/>
            <a:ext cx="7155080" cy="959217"/>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r>
              <a:rPr lang="en-US" sz="4400" dirty="0">
                <a:latin typeface="Calibri (Headings)"/>
                <a:cs typeface="Calibri (Headings)"/>
              </a:rPr>
              <a:t>A moose. Which is big.</a:t>
            </a:r>
          </a:p>
        </p:txBody>
      </p:sp>
      <p:pic>
        <p:nvPicPr>
          <p:cNvPr id="2" name="Picture 1"/>
          <p:cNvPicPr>
            <a:picLocks noChangeAspect="1"/>
          </p:cNvPicPr>
          <p:nvPr/>
        </p:nvPicPr>
        <p:blipFill>
          <a:blip r:embed="rId2"/>
          <a:stretch>
            <a:fillRect/>
          </a:stretch>
        </p:blipFill>
        <p:spPr>
          <a:xfrm>
            <a:off x="1135105" y="2155904"/>
            <a:ext cx="4604033" cy="4447496"/>
          </a:xfrm>
          <a:prstGeom prst="rect">
            <a:avLst/>
          </a:prstGeom>
        </p:spPr>
      </p:pic>
      <p:pic>
        <p:nvPicPr>
          <p:cNvPr id="3" name="Picture 2"/>
          <p:cNvPicPr>
            <a:picLocks noChangeAspect="1"/>
          </p:cNvPicPr>
          <p:nvPr/>
        </p:nvPicPr>
        <p:blipFill>
          <a:blip r:embed="rId3"/>
          <a:stretch>
            <a:fillRect/>
          </a:stretch>
        </p:blipFill>
        <p:spPr>
          <a:xfrm>
            <a:off x="6991434" y="1067278"/>
            <a:ext cx="5535576" cy="8335454"/>
          </a:xfrm>
          <a:prstGeom prst="rect">
            <a:avLst/>
          </a:prstGeom>
          <a:ln>
            <a:solidFill>
              <a:schemeClr val="bg1">
                <a:lumMod val="75000"/>
              </a:schemeClr>
            </a:solidFill>
          </a:ln>
        </p:spPr>
      </p:pic>
      <p:sp>
        <p:nvSpPr>
          <p:cNvPr id="5" name="Rectangle 4"/>
          <p:cNvSpPr/>
          <p:nvPr/>
        </p:nvSpPr>
        <p:spPr>
          <a:xfrm>
            <a:off x="7379146" y="9402806"/>
            <a:ext cx="5513589" cy="276999"/>
          </a:xfrm>
          <a:prstGeom prst="rect">
            <a:avLst/>
          </a:prstGeom>
        </p:spPr>
        <p:txBody>
          <a:bodyPr wrap="square">
            <a:spAutoFit/>
          </a:bodyPr>
          <a:lstStyle/>
          <a:p>
            <a:r>
              <a:rPr lang="en-US" sz="1200" b="0" dirty="0">
                <a:latin typeface="Calibri"/>
                <a:cs typeface="Calibri"/>
                <a:hlinkClick r:id="rId4"/>
              </a:rPr>
              <a:t>https://www.americanscientist.org/article/jefferson-buffon-and-the-moose</a:t>
            </a:r>
            <a:r>
              <a:rPr lang="en-US" sz="1200" b="0" dirty="0">
                <a:latin typeface="Calibri"/>
                <a:cs typeface="Calibri"/>
              </a:rPr>
              <a:t> </a:t>
            </a:r>
          </a:p>
        </p:txBody>
      </p:sp>
    </p:spTree>
    <p:extLst>
      <p:ext uri="{BB962C8B-B14F-4D97-AF65-F5344CB8AC3E}">
        <p14:creationId xmlns:p14="http://schemas.microsoft.com/office/powerpoint/2010/main" val="3742191651"/>
      </p:ext>
    </p:extLst>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668669"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Banks and Foster (on Cook’s voyages)</a:t>
            </a:r>
          </a:p>
        </p:txBody>
      </p:sp>
      <p:sp>
        <p:nvSpPr>
          <p:cNvPr id="11" name="Title 2"/>
          <p:cNvSpPr txBox="1">
            <a:spLocks/>
          </p:cNvSpPr>
          <p:nvPr/>
        </p:nvSpPr>
        <p:spPr>
          <a:xfrm>
            <a:off x="458930" y="1815042"/>
            <a:ext cx="7567766" cy="959217"/>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2400" dirty="0">
                <a:latin typeface="Calibri"/>
                <a:cs typeface="Calibri"/>
              </a:rPr>
              <a:t>Johann Reinhold Forster (1729-1798)</a:t>
            </a:r>
          </a:p>
          <a:p>
            <a:pPr>
              <a:spcBef>
                <a:spcPct val="50000"/>
              </a:spcBef>
            </a:pPr>
            <a:r>
              <a:rPr lang="en-US" sz="2400" dirty="0">
                <a:latin typeface="Calibri"/>
                <a:cs typeface="Calibri"/>
              </a:rPr>
              <a:t>Sir Joseph Banks (1743-1820)</a:t>
            </a:r>
          </a:p>
          <a:p>
            <a:pPr>
              <a:spcBef>
                <a:spcPct val="50000"/>
              </a:spcBef>
            </a:pPr>
            <a:endParaRPr lang="en-US" sz="2400" dirty="0">
              <a:latin typeface="Calibri"/>
              <a:cs typeface="Calibri"/>
            </a:endParaRPr>
          </a:p>
          <a:p>
            <a:pPr>
              <a:spcBef>
                <a:spcPct val="50000"/>
              </a:spcBef>
            </a:pPr>
            <a:r>
              <a:rPr lang="en-US" sz="2400" dirty="0">
                <a:latin typeface="Calibri"/>
                <a:cs typeface="Calibri"/>
              </a:rPr>
              <a:t>They extend Buffon’s Law to plants: different regions have different plants, even if they are environmentally similar</a:t>
            </a:r>
          </a:p>
          <a:p>
            <a:pPr>
              <a:spcBef>
                <a:spcPct val="50000"/>
              </a:spcBef>
            </a:pPr>
            <a:endParaRPr lang="en-US" sz="2400" dirty="0">
              <a:latin typeface="Calibri"/>
              <a:cs typeface="Calibri"/>
            </a:endParaRPr>
          </a:p>
          <a:p>
            <a:pPr>
              <a:spcBef>
                <a:spcPct val="50000"/>
              </a:spcBef>
            </a:pPr>
            <a:endParaRPr lang="en-US" sz="2400" dirty="0">
              <a:latin typeface="Calibri"/>
              <a:cs typeface="Calibri"/>
            </a:endParaRPr>
          </a:p>
          <a:p>
            <a:pPr>
              <a:spcBef>
                <a:spcPct val="50000"/>
              </a:spcBef>
            </a:pPr>
            <a:endParaRPr lang="en-US" sz="2400" dirty="0">
              <a:latin typeface="Calibri"/>
              <a:cs typeface="Calibri"/>
            </a:endParaRPr>
          </a:p>
        </p:txBody>
      </p:sp>
      <p:pic>
        <p:nvPicPr>
          <p:cNvPr id="7" name="Picture 3" descr="sir-joseph-banks-1-siz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4486274"/>
            <a:ext cx="3859666" cy="4948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ollected_specimen_by_Sir_Joseph_Banks_from_the_Queensland_Herbarium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008" y="4486274"/>
            <a:ext cx="3715163" cy="49484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170px-Forsterundsoh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9552" y="1000022"/>
            <a:ext cx="2368460" cy="29397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56728" y="3854361"/>
            <a:ext cx="781284" cy="338554"/>
          </a:xfrm>
          <a:prstGeom prst="rect">
            <a:avLst/>
          </a:prstGeom>
        </p:spPr>
        <p:txBody>
          <a:bodyPr wrap="none">
            <a:spAutoFit/>
          </a:bodyPr>
          <a:lstStyle/>
          <a:p>
            <a:r>
              <a:rPr lang="en-US" sz="1600" b="0" dirty="0">
                <a:latin typeface="Calibri"/>
                <a:cs typeface="Calibri"/>
              </a:rPr>
              <a:t>Forster </a:t>
            </a:r>
            <a:endParaRPr lang="en-US" sz="1600" b="0" dirty="0"/>
          </a:p>
        </p:txBody>
      </p:sp>
      <p:pic>
        <p:nvPicPr>
          <p:cNvPr id="12" name="Picture 12" descr="Willig_et_al_2003_Latitudinal_gradients_of_biodiversity_Fig4_ma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2324" y="4726854"/>
            <a:ext cx="3015688" cy="39501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57499" y="9413557"/>
            <a:ext cx="675886" cy="338554"/>
          </a:xfrm>
          <a:prstGeom prst="rect">
            <a:avLst/>
          </a:prstGeom>
        </p:spPr>
        <p:txBody>
          <a:bodyPr wrap="none">
            <a:spAutoFit/>
          </a:bodyPr>
          <a:lstStyle/>
          <a:p>
            <a:r>
              <a:rPr lang="en-US" sz="1600" b="0" dirty="0">
                <a:latin typeface="Calibri"/>
                <a:cs typeface="Calibri"/>
              </a:rPr>
              <a:t>Banks</a:t>
            </a:r>
            <a:endParaRPr lang="en-US" sz="1600" b="0" dirty="0"/>
          </a:p>
        </p:txBody>
      </p:sp>
      <p:sp>
        <p:nvSpPr>
          <p:cNvPr id="14" name="Title 2"/>
          <p:cNvSpPr txBox="1">
            <a:spLocks/>
          </p:cNvSpPr>
          <p:nvPr/>
        </p:nvSpPr>
        <p:spPr>
          <a:xfrm>
            <a:off x="8047171" y="4318322"/>
            <a:ext cx="4642781" cy="116630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2400" dirty="0">
                <a:latin typeface="Calibri"/>
                <a:cs typeface="Calibri"/>
              </a:rPr>
              <a:t>Also: the tropical diversity gradient</a:t>
            </a:r>
          </a:p>
        </p:txBody>
      </p:sp>
      <p:sp>
        <p:nvSpPr>
          <p:cNvPr id="6" name="Rectangle 5"/>
          <p:cNvSpPr/>
          <p:nvPr/>
        </p:nvSpPr>
        <p:spPr>
          <a:xfrm>
            <a:off x="8709000" y="9068944"/>
            <a:ext cx="4183736" cy="584776"/>
          </a:xfrm>
          <a:prstGeom prst="rect">
            <a:avLst/>
          </a:prstGeom>
        </p:spPr>
        <p:txBody>
          <a:bodyPr wrap="square">
            <a:spAutoFit/>
          </a:bodyPr>
          <a:lstStyle/>
          <a:p>
            <a:pPr algn="r"/>
            <a:r>
              <a:rPr lang="en-US" sz="800" b="0" dirty="0">
                <a:latin typeface="Calibri"/>
                <a:cs typeface="Calibri"/>
              </a:rPr>
              <a:t>Fig. 4, p. C-3 of: M.R. </a:t>
            </a:r>
            <a:r>
              <a:rPr lang="en-US" sz="800" b="0" dirty="0" err="1">
                <a:latin typeface="Calibri"/>
                <a:cs typeface="Calibri"/>
              </a:rPr>
              <a:t>Willig</a:t>
            </a:r>
            <a:r>
              <a:rPr lang="en-US" sz="800" b="0" dirty="0">
                <a:latin typeface="Calibri"/>
                <a:cs typeface="Calibri"/>
              </a:rPr>
              <a:t>, D.M. Kaufman, and R.D. Steven (2003). “Latitudinal Gradients of Biodiversity: Pattern, Process, Scale, and Synthesis.” Annual Reviews of Ecology, Evolution, and Systematics. 34(1), 273-309. </a:t>
            </a:r>
          </a:p>
          <a:p>
            <a:pPr algn="r"/>
            <a:r>
              <a:rPr lang="en-US" sz="800" b="0" dirty="0" err="1">
                <a:latin typeface="Calibri"/>
                <a:cs typeface="Calibri"/>
              </a:rPr>
              <a:t>doi</a:t>
            </a:r>
            <a:r>
              <a:rPr lang="en-US" sz="800" b="0" dirty="0">
                <a:latin typeface="Calibri"/>
                <a:cs typeface="Calibri"/>
              </a:rPr>
              <a:t>: 10.1146/annurev.ecolsys.34.012103.144032</a:t>
            </a:r>
          </a:p>
        </p:txBody>
      </p:sp>
    </p:spTree>
    <p:extLst>
      <p:ext uri="{BB962C8B-B14F-4D97-AF65-F5344CB8AC3E}">
        <p14:creationId xmlns:p14="http://schemas.microsoft.com/office/powerpoint/2010/main" val="2306917288"/>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tatistical model choice in phylogenetic biogeography"/>
          <p:cNvSpPr txBox="1">
            <a:spLocks noGrp="1"/>
          </p:cNvSpPr>
          <p:nvPr>
            <p:ph type="title"/>
          </p:nvPr>
        </p:nvSpPr>
        <p:spPr>
          <a:xfrm>
            <a:off x="413212" y="179313"/>
            <a:ext cx="11975177" cy="901872"/>
          </a:xfrm>
          <a:prstGeom prst="rect">
            <a:avLst/>
          </a:prstGeom>
        </p:spPr>
        <p:txBody>
          <a:bodyPr anchor="t"/>
          <a:lstStyle>
            <a:lvl1pPr>
              <a:defRPr sz="4000" b="1">
                <a:latin typeface="Calibri"/>
                <a:ea typeface="Calibri"/>
                <a:cs typeface="Calibri"/>
                <a:sym typeface="Calibri"/>
              </a:defRPr>
            </a:lvl1pPr>
          </a:lstStyle>
          <a:p>
            <a:r>
              <a:t>Statistical model choice in phylogenetic biogeography</a:t>
            </a:r>
          </a:p>
        </p:txBody>
      </p:sp>
      <p:sp>
        <p:nvSpPr>
          <p:cNvPr id="136" name="Line"/>
          <p:cNvSpPr/>
          <p:nvPr/>
        </p:nvSpPr>
        <p:spPr>
          <a:xfrm flipV="1">
            <a:off x="8187492" y="827861"/>
            <a:ext cx="1999636" cy="1207889"/>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7" name="Line"/>
          <p:cNvSpPr/>
          <p:nvPr/>
        </p:nvSpPr>
        <p:spPr>
          <a:xfrm>
            <a:off x="774700" y="787401"/>
            <a:ext cx="4948238"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8" name="Line"/>
          <p:cNvSpPr/>
          <p:nvPr/>
        </p:nvSpPr>
        <p:spPr>
          <a:xfrm>
            <a:off x="6413502" y="787401"/>
            <a:ext cx="2606295"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39" name="Line"/>
          <p:cNvSpPr/>
          <p:nvPr/>
        </p:nvSpPr>
        <p:spPr>
          <a:xfrm>
            <a:off x="9182101" y="787401"/>
            <a:ext cx="2792711"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0" name="Biogeography:…"/>
          <p:cNvSpPr txBox="1"/>
          <p:nvPr/>
        </p:nvSpPr>
        <p:spPr>
          <a:xfrm>
            <a:off x="4393896" y="1892299"/>
            <a:ext cx="4598008" cy="1333692"/>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spAutoFit/>
          </a:bodyPr>
          <a:lstStyle/>
          <a:p>
            <a:pPr>
              <a:defRPr sz="4000">
                <a:latin typeface="Calibri"/>
                <a:ea typeface="Calibri"/>
                <a:cs typeface="Calibri"/>
                <a:sym typeface="Calibri"/>
              </a:defRPr>
            </a:pPr>
            <a:r>
              <a:t>Biogeography:</a:t>
            </a:r>
          </a:p>
          <a:p>
            <a:pPr>
              <a:defRPr sz="4000">
                <a:latin typeface="Calibri"/>
                <a:ea typeface="Calibri"/>
                <a:cs typeface="Calibri"/>
                <a:sym typeface="Calibri"/>
              </a:defRPr>
            </a:pPr>
            <a:r>
              <a:t>The geography of life</a:t>
            </a:r>
          </a:p>
        </p:txBody>
      </p:sp>
      <p:sp>
        <p:nvSpPr>
          <p:cNvPr id="141" name="Line"/>
          <p:cNvSpPr/>
          <p:nvPr/>
        </p:nvSpPr>
        <p:spPr>
          <a:xfrm>
            <a:off x="7171492"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2" name="Line"/>
          <p:cNvSpPr/>
          <p:nvPr/>
        </p:nvSpPr>
        <p:spPr>
          <a:xfrm flipH="1">
            <a:off x="4683359"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668669"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Banks and Foster (on Cook’s voyages)</a:t>
            </a:r>
          </a:p>
        </p:txBody>
      </p:sp>
      <p:sp>
        <p:nvSpPr>
          <p:cNvPr id="11" name="Title 2"/>
          <p:cNvSpPr txBox="1">
            <a:spLocks/>
          </p:cNvSpPr>
          <p:nvPr/>
        </p:nvSpPr>
        <p:spPr>
          <a:xfrm>
            <a:off x="224067" y="1815042"/>
            <a:ext cx="5656581" cy="479609"/>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2400" dirty="0">
                <a:latin typeface="Calibri"/>
                <a:cs typeface="Calibri"/>
              </a:rPr>
              <a:t>Forster: kind of the opposite of Buffon:</a:t>
            </a:r>
          </a:p>
          <a:p>
            <a:pPr>
              <a:spcBef>
                <a:spcPct val="50000"/>
              </a:spcBef>
            </a:pPr>
            <a:endParaRPr lang="en-US" sz="2400" dirty="0">
              <a:latin typeface="Calibri"/>
              <a:cs typeface="Calibri"/>
            </a:endParaRPr>
          </a:p>
        </p:txBody>
      </p:sp>
      <p:pic>
        <p:nvPicPr>
          <p:cNvPr id="9" name="Picture 4" descr="170px-Forsterundsoh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9552" y="1000022"/>
            <a:ext cx="2368460" cy="29397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56728" y="3854361"/>
            <a:ext cx="781284" cy="338554"/>
          </a:xfrm>
          <a:prstGeom prst="rect">
            <a:avLst/>
          </a:prstGeom>
        </p:spPr>
        <p:txBody>
          <a:bodyPr wrap="none">
            <a:spAutoFit/>
          </a:bodyPr>
          <a:lstStyle/>
          <a:p>
            <a:r>
              <a:rPr lang="en-US" sz="1600" b="0" dirty="0">
                <a:latin typeface="Calibri"/>
                <a:cs typeface="Calibri"/>
              </a:rPr>
              <a:t>Forster </a:t>
            </a:r>
            <a:endParaRPr lang="en-US" sz="1600" b="0" dirty="0"/>
          </a:p>
        </p:txBody>
      </p:sp>
      <p:pic>
        <p:nvPicPr>
          <p:cNvPr id="12" name="Picture 12" descr="Willig_et_al_2003_Latitudinal_gradients_of_biodiversity_Fig4_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2324" y="4726854"/>
            <a:ext cx="3015688" cy="3950127"/>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2"/>
          <p:cNvSpPr txBox="1">
            <a:spLocks/>
          </p:cNvSpPr>
          <p:nvPr/>
        </p:nvSpPr>
        <p:spPr>
          <a:xfrm>
            <a:off x="8047171" y="4318322"/>
            <a:ext cx="4642781" cy="116630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2400" dirty="0">
                <a:latin typeface="Calibri"/>
                <a:cs typeface="Calibri"/>
              </a:rPr>
              <a:t>Tropical diversity gradient</a:t>
            </a:r>
          </a:p>
        </p:txBody>
      </p:sp>
      <p:sp>
        <p:nvSpPr>
          <p:cNvPr id="6" name="Rectangle 5"/>
          <p:cNvSpPr/>
          <p:nvPr/>
        </p:nvSpPr>
        <p:spPr>
          <a:xfrm>
            <a:off x="8709000" y="9068944"/>
            <a:ext cx="4183736" cy="584776"/>
          </a:xfrm>
          <a:prstGeom prst="rect">
            <a:avLst/>
          </a:prstGeom>
        </p:spPr>
        <p:txBody>
          <a:bodyPr wrap="square">
            <a:spAutoFit/>
          </a:bodyPr>
          <a:lstStyle/>
          <a:p>
            <a:pPr algn="r"/>
            <a:r>
              <a:rPr lang="en-US" sz="800" b="0" dirty="0">
                <a:latin typeface="Calibri"/>
                <a:cs typeface="Calibri"/>
              </a:rPr>
              <a:t>Fig. 4, p. C-3 of: M.R. </a:t>
            </a:r>
            <a:r>
              <a:rPr lang="en-US" sz="800" b="0" dirty="0" err="1">
                <a:latin typeface="Calibri"/>
                <a:cs typeface="Calibri"/>
              </a:rPr>
              <a:t>Willig</a:t>
            </a:r>
            <a:r>
              <a:rPr lang="en-US" sz="800" b="0" dirty="0">
                <a:latin typeface="Calibri"/>
                <a:cs typeface="Calibri"/>
              </a:rPr>
              <a:t>, D.M. Kaufman, and R.D. Steven (2003). “Latitudinal Gradients of Biodiversity: Pattern, Process, Scale, and Synthesis.” Annual Reviews of Ecology, Evolution, and Systematics. 34(1), 273-309. </a:t>
            </a:r>
          </a:p>
          <a:p>
            <a:pPr algn="r"/>
            <a:r>
              <a:rPr lang="en-US" sz="800" b="0" dirty="0" err="1">
                <a:latin typeface="Calibri"/>
                <a:cs typeface="Calibri"/>
              </a:rPr>
              <a:t>doi</a:t>
            </a:r>
            <a:r>
              <a:rPr lang="en-US" sz="800" b="0" dirty="0">
                <a:latin typeface="Calibri"/>
                <a:cs typeface="Calibri"/>
              </a:rPr>
              <a:t>: 10.1146/annurev.ecolsys.34.012103.144032</a:t>
            </a:r>
          </a:p>
        </p:txBody>
      </p:sp>
      <p:pic>
        <p:nvPicPr>
          <p:cNvPr id="2" name="Picture 1"/>
          <p:cNvPicPr>
            <a:picLocks noChangeAspect="1"/>
          </p:cNvPicPr>
          <p:nvPr/>
        </p:nvPicPr>
        <p:blipFill>
          <a:blip r:embed="rId4"/>
          <a:stretch>
            <a:fillRect/>
          </a:stretch>
        </p:blipFill>
        <p:spPr>
          <a:xfrm>
            <a:off x="544251" y="2470241"/>
            <a:ext cx="7150100" cy="6337300"/>
          </a:xfrm>
          <a:prstGeom prst="rect">
            <a:avLst/>
          </a:prstGeom>
          <a:ln>
            <a:solidFill>
              <a:schemeClr val="bg1">
                <a:lumMod val="75000"/>
              </a:schemeClr>
            </a:solidFill>
          </a:ln>
        </p:spPr>
      </p:pic>
      <p:sp>
        <p:nvSpPr>
          <p:cNvPr id="17" name="Title 2"/>
          <p:cNvSpPr txBox="1">
            <a:spLocks/>
          </p:cNvSpPr>
          <p:nvPr/>
        </p:nvSpPr>
        <p:spPr>
          <a:xfrm>
            <a:off x="461849" y="9203263"/>
            <a:ext cx="6849015" cy="479609"/>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2400" dirty="0">
                <a:latin typeface="Calibri"/>
                <a:cs typeface="Calibri"/>
              </a:rPr>
              <a:t>(early version of the temperature hypothesis)</a:t>
            </a:r>
          </a:p>
        </p:txBody>
      </p:sp>
    </p:spTree>
    <p:extLst>
      <p:ext uri="{BB962C8B-B14F-4D97-AF65-F5344CB8AC3E}">
        <p14:creationId xmlns:p14="http://schemas.microsoft.com/office/powerpoint/2010/main" val="3951811210"/>
      </p:ext>
    </p:extLst>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668669"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Multiple mountains, one for each botanical province</a:t>
            </a:r>
          </a:p>
        </p:txBody>
      </p:sp>
      <p:pic>
        <p:nvPicPr>
          <p:cNvPr id="7" name="Picture 4" descr="Franz Leopold (Zeichner und Stecher): Porträt Carl Ludwig Willdenow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 y="1231843"/>
            <a:ext cx="3827524" cy="552646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p:cNvSpPr txBox="1">
            <a:spLocks/>
          </p:cNvSpPr>
          <p:nvPr/>
        </p:nvSpPr>
        <p:spPr>
          <a:xfrm>
            <a:off x="409575" y="6628471"/>
            <a:ext cx="4013032" cy="543647"/>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2400" dirty="0">
                <a:latin typeface="Calibri"/>
                <a:cs typeface="Calibri"/>
              </a:rPr>
              <a:t>Karl </a:t>
            </a:r>
            <a:r>
              <a:rPr lang="en-US" sz="2400" dirty="0" err="1">
                <a:latin typeface="Calibri"/>
                <a:cs typeface="Calibri"/>
              </a:rPr>
              <a:t>Willdenow</a:t>
            </a:r>
            <a:r>
              <a:rPr lang="en-US" sz="2400" dirty="0">
                <a:latin typeface="Calibri"/>
                <a:cs typeface="Calibri"/>
              </a:rPr>
              <a:t> (1765-1812)</a:t>
            </a:r>
          </a:p>
        </p:txBody>
      </p:sp>
      <p:pic>
        <p:nvPicPr>
          <p:cNvPr id="4" name="Picture 3"/>
          <p:cNvPicPr>
            <a:picLocks noChangeAspect="1"/>
          </p:cNvPicPr>
          <p:nvPr/>
        </p:nvPicPr>
        <p:blipFill>
          <a:blip r:embed="rId3"/>
          <a:stretch>
            <a:fillRect/>
          </a:stretch>
        </p:blipFill>
        <p:spPr>
          <a:xfrm>
            <a:off x="7050211" y="1056606"/>
            <a:ext cx="5263903" cy="8142008"/>
          </a:xfrm>
          <a:prstGeom prst="rect">
            <a:avLst/>
          </a:prstGeom>
          <a:ln>
            <a:solidFill>
              <a:schemeClr val="bg1">
                <a:lumMod val="75000"/>
              </a:schemeClr>
            </a:solidFill>
          </a:ln>
        </p:spPr>
      </p:pic>
    </p:spTree>
    <p:extLst>
      <p:ext uri="{BB962C8B-B14F-4D97-AF65-F5344CB8AC3E}">
        <p14:creationId xmlns:p14="http://schemas.microsoft.com/office/powerpoint/2010/main" val="692873842"/>
      </p:ext>
    </p:extLst>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224129"/>
            <a:ext cx="12668669" cy="207052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4400" dirty="0">
                <a:latin typeface="Calibri (Headings)"/>
                <a:cs typeface="Calibri (Headings)"/>
              </a:rPr>
              <a:t>Multiple mountains, one for each botanical province</a:t>
            </a:r>
          </a:p>
        </p:txBody>
      </p:sp>
      <p:sp>
        <p:nvSpPr>
          <p:cNvPr id="8" name="Title 2"/>
          <p:cNvSpPr txBox="1">
            <a:spLocks/>
          </p:cNvSpPr>
          <p:nvPr/>
        </p:nvSpPr>
        <p:spPr>
          <a:xfrm>
            <a:off x="266758" y="6354476"/>
            <a:ext cx="3020463" cy="41859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2400" dirty="0" err="1">
                <a:latin typeface="Calibri"/>
                <a:cs typeface="Calibri"/>
              </a:rPr>
              <a:t>Willdenow</a:t>
            </a:r>
            <a:r>
              <a:rPr lang="en-US" sz="2400" dirty="0">
                <a:latin typeface="Calibri"/>
                <a:cs typeface="Calibri"/>
              </a:rPr>
              <a:t> (1805)</a:t>
            </a:r>
          </a:p>
        </p:txBody>
      </p:sp>
      <p:pic>
        <p:nvPicPr>
          <p:cNvPr id="2" name="Picture 1"/>
          <p:cNvPicPr>
            <a:picLocks noChangeAspect="1"/>
          </p:cNvPicPr>
          <p:nvPr/>
        </p:nvPicPr>
        <p:blipFill>
          <a:blip r:embed="rId2"/>
          <a:stretch>
            <a:fillRect/>
          </a:stretch>
        </p:blipFill>
        <p:spPr>
          <a:xfrm>
            <a:off x="224067" y="1026426"/>
            <a:ext cx="5973677" cy="5430615"/>
          </a:xfrm>
          <a:prstGeom prst="rect">
            <a:avLst/>
          </a:prstGeom>
        </p:spPr>
      </p:pic>
      <p:pic>
        <p:nvPicPr>
          <p:cNvPr id="5" name="Picture 4"/>
          <p:cNvPicPr>
            <a:picLocks noChangeAspect="1"/>
          </p:cNvPicPr>
          <p:nvPr/>
        </p:nvPicPr>
        <p:blipFill>
          <a:blip r:embed="rId3"/>
          <a:stretch>
            <a:fillRect/>
          </a:stretch>
        </p:blipFill>
        <p:spPr>
          <a:xfrm>
            <a:off x="6465985" y="1152662"/>
            <a:ext cx="6426752" cy="5944746"/>
          </a:xfrm>
          <a:prstGeom prst="rect">
            <a:avLst/>
          </a:prstGeom>
        </p:spPr>
      </p:pic>
      <p:sp>
        <p:nvSpPr>
          <p:cNvPr id="9" name="Title 2"/>
          <p:cNvSpPr txBox="1">
            <a:spLocks/>
          </p:cNvSpPr>
          <p:nvPr/>
        </p:nvSpPr>
        <p:spPr>
          <a:xfrm>
            <a:off x="6998936" y="6989503"/>
            <a:ext cx="6005864" cy="66289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2400" dirty="0">
                <a:latin typeface="Calibri"/>
                <a:cs typeface="Calibri"/>
              </a:rPr>
              <a:t>A modern classification</a:t>
            </a:r>
            <a:br>
              <a:rPr lang="en-US" sz="2400" dirty="0">
                <a:latin typeface="Calibri"/>
                <a:cs typeface="Calibri"/>
              </a:rPr>
            </a:br>
            <a:r>
              <a:rPr lang="en-US" sz="1000" dirty="0">
                <a:latin typeface="Calibri"/>
                <a:cs typeface="Calibri"/>
              </a:rPr>
              <a:t>(</a:t>
            </a:r>
            <a:r>
              <a:rPr lang="en-US" sz="1000" dirty="0">
                <a:latin typeface="Calibri"/>
                <a:cs typeface="Calibri"/>
                <a:hlinkClick r:id="rId4"/>
              </a:rPr>
              <a:t>https://www.britannica.com/place/Europe/Plant-life</a:t>
            </a:r>
            <a:r>
              <a:rPr lang="en-US" sz="1000" dirty="0">
                <a:latin typeface="Calibri"/>
                <a:cs typeface="Calibri"/>
              </a:rPr>
              <a:t> ) </a:t>
            </a:r>
          </a:p>
        </p:txBody>
      </p:sp>
    </p:spTree>
    <p:extLst>
      <p:ext uri="{BB962C8B-B14F-4D97-AF65-F5344CB8AC3E}">
        <p14:creationId xmlns:p14="http://schemas.microsoft.com/office/powerpoint/2010/main" val="257831094"/>
      </p:ext>
    </p:extLst>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36780"/>
            <a:ext cx="12668669" cy="683059"/>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3200" b="1" dirty="0">
                <a:latin typeface="Calibri (Headings)"/>
                <a:cs typeface="Calibri (Headings)"/>
              </a:rPr>
              <a:t>Alexander von Humboldt: Geographical and Latitudinal Zones</a:t>
            </a:r>
          </a:p>
        </p:txBody>
      </p:sp>
      <p:sp>
        <p:nvSpPr>
          <p:cNvPr id="9" name="Title 2"/>
          <p:cNvSpPr txBox="1">
            <a:spLocks/>
          </p:cNvSpPr>
          <p:nvPr/>
        </p:nvSpPr>
        <p:spPr>
          <a:xfrm>
            <a:off x="8666309" y="9370714"/>
            <a:ext cx="3804853" cy="42974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1200" dirty="0">
                <a:latin typeface="Calibri"/>
                <a:cs typeface="Calibri"/>
              </a:rPr>
              <a:t>Browne, Janet (1983). </a:t>
            </a:r>
            <a:r>
              <a:rPr lang="en-US" sz="1200" i="1" dirty="0">
                <a:latin typeface="Calibri"/>
                <a:cs typeface="Calibri"/>
              </a:rPr>
              <a:t>The Secular Ark</a:t>
            </a:r>
            <a:r>
              <a:rPr lang="en-US" sz="1200" dirty="0">
                <a:latin typeface="Calibri"/>
                <a:cs typeface="Calibri"/>
              </a:rPr>
              <a:t>. Pp. 55-56. </a:t>
            </a:r>
          </a:p>
        </p:txBody>
      </p:sp>
      <p:pic>
        <p:nvPicPr>
          <p:cNvPr id="4" name="Picture 3"/>
          <p:cNvPicPr>
            <a:picLocks noChangeAspect="1"/>
          </p:cNvPicPr>
          <p:nvPr/>
        </p:nvPicPr>
        <p:blipFill>
          <a:blip r:embed="rId2"/>
          <a:stretch>
            <a:fillRect/>
          </a:stretch>
        </p:blipFill>
        <p:spPr>
          <a:xfrm>
            <a:off x="7174859" y="1515537"/>
            <a:ext cx="5064846" cy="1909402"/>
          </a:xfrm>
          <a:prstGeom prst="rect">
            <a:avLst/>
          </a:prstGeom>
        </p:spPr>
      </p:pic>
      <p:sp>
        <p:nvSpPr>
          <p:cNvPr id="11" name="Title 2"/>
          <p:cNvSpPr txBox="1">
            <a:spLocks/>
          </p:cNvSpPr>
          <p:nvPr/>
        </p:nvSpPr>
        <p:spPr>
          <a:xfrm>
            <a:off x="224068" y="1235550"/>
            <a:ext cx="5923462" cy="4378777"/>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3000" dirty="0">
                <a:latin typeface="Calibri"/>
                <a:cs typeface="Calibri"/>
              </a:rPr>
              <a:t>We might call this kind of biogeography “environmentalist”, or “ecological”.  </a:t>
            </a:r>
          </a:p>
          <a:p>
            <a:pPr algn="l"/>
            <a:endParaRPr lang="en-US" sz="3000" dirty="0">
              <a:latin typeface="Calibri"/>
              <a:cs typeface="Calibri"/>
            </a:endParaRPr>
          </a:p>
          <a:p>
            <a:pPr algn="l"/>
            <a:r>
              <a:rPr lang="en-US" sz="3000" dirty="0">
                <a:latin typeface="Calibri"/>
                <a:cs typeface="Calibri"/>
              </a:rPr>
              <a:t>Little concern about origins.</a:t>
            </a:r>
          </a:p>
          <a:p>
            <a:pPr algn="l"/>
            <a:endParaRPr lang="en-US" sz="3000" dirty="0">
              <a:latin typeface="Calibri"/>
              <a:cs typeface="Calibri"/>
            </a:endParaRPr>
          </a:p>
          <a:p>
            <a:pPr algn="l"/>
            <a:r>
              <a:rPr lang="en-US" sz="3000" dirty="0">
                <a:latin typeface="Calibri"/>
                <a:cs typeface="Calibri"/>
              </a:rPr>
              <a:t>(It’s still the kind of biogeography you can find in Geography Departments!)</a:t>
            </a:r>
          </a:p>
          <a:p>
            <a:pPr algn="l"/>
            <a:endParaRPr lang="en-US" sz="3000" dirty="0">
              <a:latin typeface="Calibri"/>
              <a:cs typeface="Calibri"/>
            </a:endParaRPr>
          </a:p>
          <a:p>
            <a:pPr algn="l"/>
            <a:endParaRPr lang="en-US" sz="3000" dirty="0">
              <a:latin typeface="Calibri"/>
              <a:cs typeface="Calibri"/>
            </a:endParaRPr>
          </a:p>
        </p:txBody>
      </p:sp>
      <p:pic>
        <p:nvPicPr>
          <p:cNvPr id="6" name="Picture 5"/>
          <p:cNvPicPr>
            <a:picLocks noChangeAspect="1"/>
          </p:cNvPicPr>
          <p:nvPr/>
        </p:nvPicPr>
        <p:blipFill>
          <a:blip r:embed="rId3"/>
          <a:stretch>
            <a:fillRect/>
          </a:stretch>
        </p:blipFill>
        <p:spPr>
          <a:xfrm>
            <a:off x="7255510" y="3424939"/>
            <a:ext cx="4984195" cy="5857990"/>
          </a:xfrm>
          <a:prstGeom prst="rect">
            <a:avLst/>
          </a:prstGeom>
        </p:spPr>
      </p:pic>
      <p:sp>
        <p:nvSpPr>
          <p:cNvPr id="12" name="Title 2"/>
          <p:cNvSpPr txBox="1">
            <a:spLocks/>
          </p:cNvSpPr>
          <p:nvPr/>
        </p:nvSpPr>
        <p:spPr>
          <a:xfrm>
            <a:off x="1379772" y="9325428"/>
            <a:ext cx="3804853" cy="42974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1200" dirty="0">
                <a:latin typeface="Calibri"/>
                <a:cs typeface="Calibri"/>
                <a:hlinkClick r:id="rId4"/>
              </a:rPr>
              <a:t>https://www.britannica.com/science/biome</a:t>
            </a:r>
            <a:r>
              <a:rPr lang="en-US" sz="1200" dirty="0">
                <a:latin typeface="Calibri"/>
                <a:cs typeface="Calibri"/>
              </a:rPr>
              <a:t> </a:t>
            </a:r>
          </a:p>
        </p:txBody>
      </p:sp>
      <p:pic>
        <p:nvPicPr>
          <p:cNvPr id="13" name="Picture 12"/>
          <p:cNvPicPr>
            <a:picLocks noChangeAspect="1"/>
          </p:cNvPicPr>
          <p:nvPr/>
        </p:nvPicPr>
        <p:blipFill>
          <a:blip r:embed="rId5"/>
          <a:stretch>
            <a:fillRect/>
          </a:stretch>
        </p:blipFill>
        <p:spPr>
          <a:xfrm>
            <a:off x="224068" y="5253638"/>
            <a:ext cx="6894625" cy="4117076"/>
          </a:xfrm>
          <a:prstGeom prst="rect">
            <a:avLst/>
          </a:prstGeom>
        </p:spPr>
      </p:pic>
    </p:spTree>
    <p:extLst>
      <p:ext uri="{BB962C8B-B14F-4D97-AF65-F5344CB8AC3E}">
        <p14:creationId xmlns:p14="http://schemas.microsoft.com/office/powerpoint/2010/main" val="3506225830"/>
      </p:ext>
    </p:extLst>
  </p:cSld>
  <p:clrMapOvr>
    <a:masterClrMapping/>
  </p:clrMapOvr>
  <p:transition xmlns:p14="http://schemas.microsoft.com/office/powerpoint/2010/mai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36780"/>
            <a:ext cx="12668669" cy="683059"/>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3200" b="1" dirty="0">
                <a:latin typeface="Calibri (Headings)"/>
                <a:cs typeface="Calibri (Headings)"/>
              </a:rPr>
              <a:t>Alexander von Humboldt: Botanical arithmetic</a:t>
            </a:r>
          </a:p>
        </p:txBody>
      </p:sp>
      <p:sp>
        <p:nvSpPr>
          <p:cNvPr id="9" name="Title 2"/>
          <p:cNvSpPr txBox="1">
            <a:spLocks/>
          </p:cNvSpPr>
          <p:nvPr/>
        </p:nvSpPr>
        <p:spPr>
          <a:xfrm>
            <a:off x="8666309" y="9370714"/>
            <a:ext cx="3804853" cy="42974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1200" dirty="0">
                <a:latin typeface="Calibri"/>
                <a:cs typeface="Calibri"/>
              </a:rPr>
              <a:t>Browne, Janet (1983). </a:t>
            </a:r>
            <a:r>
              <a:rPr lang="en-US" sz="1200" i="1" dirty="0">
                <a:latin typeface="Calibri"/>
                <a:cs typeface="Calibri"/>
              </a:rPr>
              <a:t>The Secular Ark</a:t>
            </a:r>
            <a:r>
              <a:rPr lang="en-US" sz="1200" dirty="0">
                <a:latin typeface="Calibri"/>
                <a:cs typeface="Calibri"/>
              </a:rPr>
              <a:t>. p. 61.</a:t>
            </a:r>
          </a:p>
        </p:txBody>
      </p:sp>
      <p:sp>
        <p:nvSpPr>
          <p:cNvPr id="11" name="Title 2"/>
          <p:cNvSpPr txBox="1">
            <a:spLocks/>
          </p:cNvSpPr>
          <p:nvPr/>
        </p:nvSpPr>
        <p:spPr>
          <a:xfrm>
            <a:off x="224067" y="1470352"/>
            <a:ext cx="5653722" cy="4815924"/>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3000" dirty="0">
                <a:latin typeface="Calibri"/>
                <a:cs typeface="Calibri"/>
              </a:rPr>
              <a:t>Although origins questions were left aside temporarily, methods and “science of pattern” were developed.</a:t>
            </a:r>
          </a:p>
          <a:p>
            <a:pPr algn="l"/>
            <a:endParaRPr lang="en-US" sz="3000" dirty="0">
              <a:latin typeface="Calibri"/>
              <a:cs typeface="Calibri"/>
            </a:endParaRPr>
          </a:p>
          <a:p>
            <a:pPr algn="l"/>
            <a:r>
              <a:rPr lang="en-US" sz="3000" dirty="0">
                <a:latin typeface="Calibri"/>
                <a:cs typeface="Calibri"/>
              </a:rPr>
              <a:t>E.g. counting genera, families, ratios:</a:t>
            </a:r>
          </a:p>
          <a:p>
            <a:pPr algn="l"/>
            <a:endParaRPr lang="en-US" sz="3000" dirty="0">
              <a:latin typeface="Calibri"/>
              <a:cs typeface="Calibri"/>
            </a:endParaRPr>
          </a:p>
          <a:p>
            <a:pPr algn="l"/>
            <a:endParaRPr lang="en-US" sz="3000" dirty="0">
              <a:latin typeface="Calibri"/>
              <a:cs typeface="Calibri"/>
            </a:endParaRPr>
          </a:p>
        </p:txBody>
      </p:sp>
      <p:pic>
        <p:nvPicPr>
          <p:cNvPr id="2" name="Picture 1"/>
          <p:cNvPicPr>
            <a:picLocks noChangeAspect="1"/>
          </p:cNvPicPr>
          <p:nvPr/>
        </p:nvPicPr>
        <p:blipFill>
          <a:blip r:embed="rId2"/>
          <a:stretch>
            <a:fillRect/>
          </a:stretch>
        </p:blipFill>
        <p:spPr>
          <a:xfrm>
            <a:off x="6136857" y="2315363"/>
            <a:ext cx="6867943" cy="7261560"/>
          </a:xfrm>
          <a:prstGeom prst="rect">
            <a:avLst/>
          </a:prstGeom>
        </p:spPr>
      </p:pic>
      <p:pic>
        <p:nvPicPr>
          <p:cNvPr id="3" name="Picture 2"/>
          <p:cNvPicPr>
            <a:picLocks noChangeAspect="1"/>
          </p:cNvPicPr>
          <p:nvPr/>
        </p:nvPicPr>
        <p:blipFill>
          <a:blip r:embed="rId3"/>
          <a:stretch>
            <a:fillRect/>
          </a:stretch>
        </p:blipFill>
        <p:spPr>
          <a:xfrm>
            <a:off x="71790" y="4467578"/>
            <a:ext cx="5955419" cy="3415782"/>
          </a:xfrm>
          <a:prstGeom prst="rect">
            <a:avLst/>
          </a:prstGeom>
          <a:ln>
            <a:solidFill>
              <a:schemeClr val="bg1">
                <a:lumMod val="75000"/>
              </a:schemeClr>
            </a:solidFill>
          </a:ln>
        </p:spPr>
      </p:pic>
      <p:sp>
        <p:nvSpPr>
          <p:cNvPr id="14" name="Title 2"/>
          <p:cNvSpPr txBox="1">
            <a:spLocks/>
          </p:cNvSpPr>
          <p:nvPr/>
        </p:nvSpPr>
        <p:spPr>
          <a:xfrm>
            <a:off x="181438" y="8141782"/>
            <a:ext cx="5845771" cy="1069773"/>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3000" dirty="0">
                <a:latin typeface="Calibri"/>
                <a:cs typeface="Calibri"/>
              </a:rPr>
              <a:t>(presaging </a:t>
            </a:r>
            <a:r>
              <a:rPr lang="en-US" sz="3000" dirty="0" err="1">
                <a:latin typeface="Calibri"/>
                <a:cs typeface="Calibri"/>
              </a:rPr>
              <a:t>phylodiversity</a:t>
            </a:r>
            <a:r>
              <a:rPr lang="en-US" sz="3000" dirty="0">
                <a:latin typeface="Calibri"/>
                <a:cs typeface="Calibri"/>
              </a:rPr>
              <a:t> studies!)</a:t>
            </a:r>
          </a:p>
        </p:txBody>
      </p:sp>
    </p:spTree>
    <p:extLst>
      <p:ext uri="{BB962C8B-B14F-4D97-AF65-F5344CB8AC3E}">
        <p14:creationId xmlns:p14="http://schemas.microsoft.com/office/powerpoint/2010/main" val="3364491372"/>
      </p:ext>
    </p:extLst>
  </p:cSld>
  <p:clrMapOvr>
    <a:masterClrMapping/>
  </p:clrMapOvr>
  <p:transition xmlns:p14="http://schemas.microsoft.com/office/powerpoint/2010/mai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p:cNvSpPr txBox="1">
            <a:spLocks/>
          </p:cNvSpPr>
          <p:nvPr/>
        </p:nvSpPr>
        <p:spPr>
          <a:xfrm>
            <a:off x="224067" y="36780"/>
            <a:ext cx="12668669" cy="683059"/>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3200" b="1" dirty="0">
                <a:latin typeface="Calibri (Headings)"/>
                <a:cs typeface="Calibri (Headings)"/>
              </a:rPr>
              <a:t>Robert Brown (1773-1858)</a:t>
            </a:r>
          </a:p>
        </p:txBody>
      </p:sp>
      <p:sp>
        <p:nvSpPr>
          <p:cNvPr id="9" name="Title 2"/>
          <p:cNvSpPr txBox="1">
            <a:spLocks/>
          </p:cNvSpPr>
          <p:nvPr/>
        </p:nvSpPr>
        <p:spPr>
          <a:xfrm>
            <a:off x="8666309" y="9370714"/>
            <a:ext cx="3804853" cy="42974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Autofit/>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spcBef>
                <a:spcPct val="50000"/>
              </a:spcBef>
            </a:pPr>
            <a:r>
              <a:rPr lang="en-US" sz="1200" dirty="0">
                <a:latin typeface="Calibri"/>
                <a:cs typeface="Calibri"/>
              </a:rPr>
              <a:t>Browne, Janet (1983). </a:t>
            </a:r>
            <a:r>
              <a:rPr lang="en-US" sz="1200" i="1" dirty="0">
                <a:latin typeface="Calibri"/>
                <a:cs typeface="Calibri"/>
              </a:rPr>
              <a:t>The Secular Ark</a:t>
            </a:r>
            <a:r>
              <a:rPr lang="en-US" sz="1200" dirty="0">
                <a:latin typeface="Calibri"/>
                <a:cs typeface="Calibri"/>
              </a:rPr>
              <a:t>. p. 62.</a:t>
            </a:r>
          </a:p>
        </p:txBody>
      </p:sp>
      <p:sp>
        <p:nvSpPr>
          <p:cNvPr id="11" name="Title 2"/>
          <p:cNvSpPr txBox="1">
            <a:spLocks/>
          </p:cNvSpPr>
          <p:nvPr/>
        </p:nvSpPr>
        <p:spPr>
          <a:xfrm>
            <a:off x="224066" y="1470352"/>
            <a:ext cx="9039920" cy="4815924"/>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marL="457200" indent="-457200" algn="l">
              <a:buFont typeface="Arial"/>
              <a:buChar char="•"/>
            </a:pPr>
            <a:r>
              <a:rPr lang="en-US" sz="3000" dirty="0">
                <a:latin typeface="Calibri"/>
                <a:cs typeface="Calibri"/>
              </a:rPr>
              <a:t>Botanist, taxonomist, </a:t>
            </a:r>
            <a:r>
              <a:rPr lang="en-US" sz="3000" dirty="0" err="1">
                <a:latin typeface="Calibri"/>
                <a:cs typeface="Calibri"/>
              </a:rPr>
              <a:t>microscopist</a:t>
            </a:r>
            <a:endParaRPr lang="en-US" sz="3000" dirty="0">
              <a:latin typeface="Calibri"/>
              <a:cs typeface="Calibri"/>
            </a:endParaRPr>
          </a:p>
          <a:p>
            <a:pPr marL="457200" indent="-457200" algn="l">
              <a:buFont typeface="Arial"/>
              <a:buChar char="•"/>
            </a:pPr>
            <a:r>
              <a:rPr lang="en-US" sz="3000" dirty="0">
                <a:latin typeface="Calibri"/>
                <a:cs typeface="Calibri"/>
              </a:rPr>
              <a:t>Naturalist for Flinders in Australia</a:t>
            </a:r>
          </a:p>
          <a:p>
            <a:pPr marL="457200" indent="-457200" algn="l">
              <a:buFont typeface="Arial"/>
              <a:buChar char="•"/>
            </a:pPr>
            <a:r>
              <a:rPr lang="en-US" sz="3000" dirty="0">
                <a:latin typeface="Calibri"/>
                <a:cs typeface="Calibri"/>
              </a:rPr>
              <a:t>Collected 3000+ plants</a:t>
            </a:r>
          </a:p>
          <a:p>
            <a:pPr marL="457200" indent="-457200" algn="l">
              <a:buFont typeface="Arial"/>
              <a:buChar char="•"/>
            </a:pPr>
            <a:r>
              <a:rPr lang="en-US" sz="3000" dirty="0">
                <a:latin typeface="Calibri"/>
                <a:cs typeface="Calibri"/>
              </a:rPr>
              <a:t>Discovered “Brownian motion” (which later led to Einstein’s (1905) proof of the existence of atoms)</a:t>
            </a:r>
          </a:p>
          <a:p>
            <a:pPr marL="457200" indent="-457200" algn="l">
              <a:buFont typeface="Arial"/>
              <a:buChar char="•"/>
            </a:pPr>
            <a:r>
              <a:rPr lang="en-US" sz="3000" dirty="0">
                <a:latin typeface="Calibri"/>
                <a:cs typeface="Calibri"/>
              </a:rPr>
              <a:t>Botanical arithmetic applied to origins:</a:t>
            </a:r>
            <a:br>
              <a:rPr lang="en-US" sz="3000" dirty="0">
                <a:latin typeface="Calibri"/>
                <a:cs typeface="Calibri"/>
              </a:rPr>
            </a:br>
            <a:r>
              <a:rPr lang="en-US" sz="3000" dirty="0">
                <a:latin typeface="Calibri"/>
                <a:cs typeface="Calibri"/>
              </a:rPr>
              <a:t/>
            </a:r>
            <a:br>
              <a:rPr lang="en-US" sz="3000" dirty="0">
                <a:latin typeface="Calibri"/>
                <a:cs typeface="Calibri"/>
              </a:rPr>
            </a:br>
            <a:r>
              <a:rPr lang="en-US" sz="3000" dirty="0">
                <a:latin typeface="Calibri"/>
                <a:cs typeface="Calibri"/>
              </a:rPr>
              <a:t>- Early example of diversity = </a:t>
            </a:r>
            <a:r>
              <a:rPr lang="en-US" sz="3000" dirty="0" err="1">
                <a:latin typeface="Calibri"/>
                <a:cs typeface="Calibri"/>
              </a:rPr>
              <a:t>centre</a:t>
            </a:r>
            <a:r>
              <a:rPr lang="en-US" sz="3000" dirty="0">
                <a:latin typeface="Calibri"/>
                <a:cs typeface="Calibri"/>
              </a:rPr>
              <a:t> of origin hypothesis:</a:t>
            </a:r>
          </a:p>
          <a:p>
            <a:pPr algn="l"/>
            <a:endParaRPr lang="en-US" sz="3000" dirty="0">
              <a:latin typeface="Calibri"/>
              <a:cs typeface="Calibri"/>
            </a:endParaRPr>
          </a:p>
          <a:p>
            <a:pPr algn="l"/>
            <a:endParaRPr lang="en-US" sz="3000" dirty="0">
              <a:latin typeface="Calibri"/>
              <a:cs typeface="Calibri"/>
            </a:endParaRPr>
          </a:p>
          <a:p>
            <a:pPr algn="l"/>
            <a:endParaRPr lang="en-US" sz="3000" dirty="0">
              <a:latin typeface="Calibri"/>
              <a:cs typeface="Calibri"/>
            </a:endParaRPr>
          </a:p>
        </p:txBody>
      </p:sp>
      <p:sp>
        <p:nvSpPr>
          <p:cNvPr id="14" name="Title 2"/>
          <p:cNvSpPr txBox="1">
            <a:spLocks/>
          </p:cNvSpPr>
          <p:nvPr/>
        </p:nvSpPr>
        <p:spPr>
          <a:xfrm>
            <a:off x="586942" y="9231967"/>
            <a:ext cx="7737838" cy="372214"/>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67500" lnSpcReduction="200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3000" dirty="0">
                <a:latin typeface="Calibri"/>
                <a:cs typeface="Calibri"/>
              </a:rPr>
              <a:t>(Still a common assumption today </a:t>
            </a:r>
            <a:r>
              <a:rPr lang="mr-IN" sz="3000" dirty="0">
                <a:latin typeface="Calibri"/>
                <a:cs typeface="Calibri"/>
              </a:rPr>
              <a:t>–</a:t>
            </a:r>
            <a:r>
              <a:rPr lang="en-US" sz="3000" dirty="0">
                <a:latin typeface="Calibri"/>
                <a:cs typeface="Calibri"/>
              </a:rPr>
              <a:t> although not without its problems!)</a:t>
            </a:r>
          </a:p>
        </p:txBody>
      </p:sp>
      <p:pic>
        <p:nvPicPr>
          <p:cNvPr id="4" name="Picture 3"/>
          <p:cNvPicPr>
            <a:picLocks noChangeAspect="1"/>
          </p:cNvPicPr>
          <p:nvPr/>
        </p:nvPicPr>
        <p:blipFill>
          <a:blip r:embed="rId2"/>
          <a:stretch>
            <a:fillRect/>
          </a:stretch>
        </p:blipFill>
        <p:spPr>
          <a:xfrm>
            <a:off x="9382053" y="1031145"/>
            <a:ext cx="3089109" cy="3760941"/>
          </a:xfrm>
          <a:prstGeom prst="rect">
            <a:avLst/>
          </a:prstGeom>
        </p:spPr>
      </p:pic>
      <p:pic>
        <p:nvPicPr>
          <p:cNvPr id="5" name="Picture 4"/>
          <p:cNvPicPr>
            <a:picLocks noChangeAspect="1"/>
          </p:cNvPicPr>
          <p:nvPr/>
        </p:nvPicPr>
        <p:blipFill>
          <a:blip r:embed="rId3"/>
          <a:stretch>
            <a:fillRect/>
          </a:stretch>
        </p:blipFill>
        <p:spPr>
          <a:xfrm>
            <a:off x="1216698" y="5662394"/>
            <a:ext cx="10188793" cy="3310845"/>
          </a:xfrm>
          <a:prstGeom prst="rect">
            <a:avLst/>
          </a:prstGeom>
          <a:ln>
            <a:solidFill>
              <a:schemeClr val="bg1">
                <a:lumMod val="75000"/>
              </a:schemeClr>
            </a:solidFill>
          </a:ln>
        </p:spPr>
      </p:pic>
    </p:spTree>
    <p:extLst>
      <p:ext uri="{BB962C8B-B14F-4D97-AF65-F5344CB8AC3E}">
        <p14:creationId xmlns:p14="http://schemas.microsoft.com/office/powerpoint/2010/main" val="1336244558"/>
      </p:ext>
    </p:extLst>
  </p:cSld>
  <p:clrMapOvr>
    <a:masterClrMapping/>
  </p:clrMapOvr>
  <p:transition xmlns:p14="http://schemas.microsoft.com/office/powerpoint/2010/mai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0629486" y="6604895"/>
            <a:ext cx="2375314" cy="3052650"/>
          </a:xfrm>
          <a:prstGeom prst="rect">
            <a:avLst/>
          </a:prstGeom>
        </p:spPr>
      </p:pic>
      <p:sp>
        <p:nvSpPr>
          <p:cNvPr id="254978" name="Rectangle 2"/>
          <p:cNvSpPr>
            <a:spLocks noGrp="1" noChangeArrowheads="1"/>
          </p:cNvSpPr>
          <p:nvPr>
            <p:ph type="title" idx="4294967295"/>
          </p:nvPr>
        </p:nvSpPr>
        <p:spPr>
          <a:xfrm>
            <a:off x="239737" y="243029"/>
            <a:ext cx="10295467" cy="866987"/>
          </a:xfrm>
        </p:spPr>
        <p:txBody>
          <a:bodyPr>
            <a:normAutofit fontScale="90000"/>
          </a:bodyPr>
          <a:lstStyle/>
          <a:p>
            <a:pPr algn="l"/>
            <a:r>
              <a:rPr lang="en-US" sz="5100" b="1" dirty="0">
                <a:solidFill>
                  <a:schemeClr val="tx1"/>
                </a:solidFill>
                <a:latin typeface="Arial" charset="0"/>
              </a:rPr>
              <a:t>Return to origins</a:t>
            </a:r>
            <a:endParaRPr lang="en-US" sz="3400" b="1" dirty="0">
              <a:solidFill>
                <a:schemeClr val="tx1"/>
              </a:solidFill>
              <a:latin typeface="Arial" charset="0"/>
            </a:endParaRPr>
          </a:p>
        </p:txBody>
      </p:sp>
      <p:sp>
        <p:nvSpPr>
          <p:cNvPr id="254984" name="Rectangle 8"/>
          <p:cNvSpPr>
            <a:spLocks noChangeArrowheads="1"/>
          </p:cNvSpPr>
          <p:nvPr/>
        </p:nvSpPr>
        <p:spPr bwMode="auto">
          <a:xfrm>
            <a:off x="239737" y="1322653"/>
            <a:ext cx="11487573" cy="7631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260092" tIns="130046" rIns="260092" bIns="130046">
            <a:spAutoFit/>
          </a:bodyPr>
          <a:lstStyle/>
          <a:p>
            <a:pPr algn="l"/>
            <a:r>
              <a:rPr lang="en-US" sz="2800" b="0" dirty="0">
                <a:solidFill>
                  <a:schemeClr val="tx1"/>
                </a:solidFill>
                <a:latin typeface="Arial" charset="0"/>
              </a:rPr>
              <a:t>Louis Agassiz (1850). "Geographical Distribution of Animals." </a:t>
            </a:r>
            <a:r>
              <a:rPr lang="en-US" sz="2800" b="0" i="1" dirty="0">
                <a:solidFill>
                  <a:schemeClr val="tx1"/>
                </a:solidFill>
                <a:latin typeface="Arial" charset="0"/>
              </a:rPr>
              <a:t>Christian Examiner and Religious Miscellany</a:t>
            </a:r>
            <a:r>
              <a:rPr lang="en-US" sz="2800" b="0" dirty="0">
                <a:solidFill>
                  <a:schemeClr val="tx1"/>
                </a:solidFill>
                <a:latin typeface="Arial" charset="0"/>
              </a:rPr>
              <a:t>, 48: 181-204.</a:t>
            </a:r>
          </a:p>
          <a:p>
            <a:pPr algn="l"/>
            <a:endParaRPr lang="en-US" sz="2800" b="0" dirty="0">
              <a:solidFill>
                <a:schemeClr val="tx1"/>
              </a:solidFill>
              <a:latin typeface="Arial" charset="0"/>
            </a:endParaRPr>
          </a:p>
          <a:p>
            <a:pPr algn="l"/>
            <a:r>
              <a:rPr lang="ja-JP" altLang="en-US" sz="2800" b="0" dirty="0">
                <a:solidFill>
                  <a:schemeClr val="tx1"/>
                </a:solidFill>
                <a:latin typeface="Arial" charset="0"/>
              </a:rPr>
              <a:t>“</a:t>
            </a:r>
            <a:r>
              <a:rPr lang="en-US" sz="2800" b="0" dirty="0">
                <a:solidFill>
                  <a:schemeClr val="tx1"/>
                </a:solidFill>
                <a:latin typeface="Arial" charset="0"/>
              </a:rPr>
              <a:t>There is a prevailing opinion, which ascribes to all living beings upon earth one common </a:t>
            </a:r>
            <a:r>
              <a:rPr lang="en-US" sz="2800" b="0" dirty="0" err="1">
                <a:solidFill>
                  <a:schemeClr val="tx1"/>
                </a:solidFill>
                <a:latin typeface="Arial" charset="0"/>
              </a:rPr>
              <a:t>centre</a:t>
            </a:r>
            <a:r>
              <a:rPr lang="en-US" sz="2800" b="0" dirty="0">
                <a:solidFill>
                  <a:schemeClr val="tx1"/>
                </a:solidFill>
                <a:latin typeface="Arial" charset="0"/>
              </a:rPr>
              <a:t> of origin</a:t>
            </a:r>
            <a:r>
              <a:rPr lang="ja-JP" altLang="en-US" sz="2800" b="0" dirty="0">
                <a:solidFill>
                  <a:schemeClr val="tx1"/>
                </a:solidFill>
                <a:latin typeface="Arial" charset="0"/>
              </a:rPr>
              <a:t>”</a:t>
            </a:r>
            <a:endParaRPr lang="en-US" sz="2800" b="0" dirty="0">
              <a:solidFill>
                <a:schemeClr val="tx1"/>
              </a:solidFill>
              <a:latin typeface="Arial" charset="0"/>
            </a:endParaRPr>
          </a:p>
          <a:p>
            <a:pPr algn="l"/>
            <a:endParaRPr lang="en-US" sz="2800" b="0" dirty="0">
              <a:solidFill>
                <a:schemeClr val="tx1"/>
              </a:solidFill>
              <a:latin typeface="Arial" charset="0"/>
            </a:endParaRPr>
          </a:p>
          <a:p>
            <a:pPr algn="l"/>
            <a:r>
              <a:rPr lang="ja-JP" altLang="en-US" sz="2800" b="0" dirty="0">
                <a:solidFill>
                  <a:schemeClr val="tx1"/>
                </a:solidFill>
                <a:latin typeface="Arial" charset="0"/>
              </a:rPr>
              <a:t>“</a:t>
            </a:r>
            <a:r>
              <a:rPr lang="en-US" sz="2800" b="0" dirty="0">
                <a:solidFill>
                  <a:schemeClr val="tx1"/>
                </a:solidFill>
                <a:latin typeface="Arial" charset="0"/>
              </a:rPr>
              <a:t>There is another view, to which, more recently, naturalists have seemed to incline; namely, the assuming several </a:t>
            </a:r>
            <a:r>
              <a:rPr lang="en-US" sz="2800" b="0" dirty="0" err="1">
                <a:solidFill>
                  <a:schemeClr val="tx1"/>
                </a:solidFill>
                <a:latin typeface="Arial" charset="0"/>
              </a:rPr>
              <a:t>centres</a:t>
            </a:r>
            <a:r>
              <a:rPr lang="en-US" sz="2800" b="0" dirty="0">
                <a:solidFill>
                  <a:schemeClr val="tx1"/>
                </a:solidFill>
                <a:latin typeface="Arial" charset="0"/>
              </a:rPr>
              <a:t> of origin, from which organized beings were afterwards diffused over wider areas, in the same manner as according to the first theory, the difference being only in the assumption of several </a:t>
            </a:r>
            <a:r>
              <a:rPr lang="en-US" sz="2800" b="0" dirty="0" err="1">
                <a:solidFill>
                  <a:schemeClr val="tx1"/>
                </a:solidFill>
                <a:latin typeface="Arial" charset="0"/>
              </a:rPr>
              <a:t>centres</a:t>
            </a:r>
            <a:r>
              <a:rPr lang="en-US" sz="2800" b="0" dirty="0">
                <a:solidFill>
                  <a:schemeClr val="tx1"/>
                </a:solidFill>
                <a:latin typeface="Arial" charset="0"/>
              </a:rPr>
              <a:t> of dispersion instead of a single one.</a:t>
            </a:r>
            <a:r>
              <a:rPr lang="ja-JP" altLang="en-US" sz="2800" b="0" dirty="0">
                <a:solidFill>
                  <a:schemeClr val="tx1"/>
                </a:solidFill>
                <a:latin typeface="Arial" charset="0"/>
              </a:rPr>
              <a:t>”</a:t>
            </a:r>
            <a:endParaRPr lang="en-US" sz="2800" b="0" dirty="0">
              <a:solidFill>
                <a:schemeClr val="tx1"/>
              </a:solidFill>
              <a:latin typeface="Arial" charset="0"/>
            </a:endParaRPr>
          </a:p>
          <a:p>
            <a:pPr algn="l"/>
            <a:endParaRPr lang="en-US" sz="2800" b="0" dirty="0">
              <a:solidFill>
                <a:schemeClr val="tx1"/>
              </a:solidFill>
              <a:latin typeface="Arial" charset="0"/>
            </a:endParaRPr>
          </a:p>
          <a:p>
            <a:pPr algn="l"/>
            <a:r>
              <a:rPr lang="ja-JP" altLang="en-US" sz="2800" b="0" dirty="0">
                <a:solidFill>
                  <a:schemeClr val="tx1"/>
                </a:solidFill>
                <a:latin typeface="Arial" charset="0"/>
              </a:rPr>
              <a:t>“</a:t>
            </a:r>
            <a:r>
              <a:rPr lang="en-US" sz="2800" b="0" dirty="0">
                <a:solidFill>
                  <a:schemeClr val="tx1"/>
                </a:solidFill>
                <a:latin typeface="Arial" charset="0"/>
              </a:rPr>
              <a:t>[W]e have been gradually led to the conclusion, that most animals and plants must have originated primitively over the whole extent of their natural distribution</a:t>
            </a:r>
            <a:r>
              <a:rPr lang="ja-JP" altLang="en-US" sz="2800" b="0" dirty="0">
                <a:solidFill>
                  <a:schemeClr val="tx1"/>
                </a:solidFill>
                <a:latin typeface="Arial" charset="0"/>
              </a:rPr>
              <a:t>”</a:t>
            </a:r>
            <a:endParaRPr lang="en-US" sz="2800" b="0" dirty="0">
              <a:solidFill>
                <a:schemeClr val="tx1"/>
              </a:solidFill>
              <a:latin typeface="Arial" charset="0"/>
            </a:endParaRPr>
          </a:p>
          <a:p>
            <a:pPr algn="l"/>
            <a:endParaRPr lang="en-US" sz="2800" b="0" dirty="0">
              <a:solidFill>
                <a:schemeClr val="tx1"/>
              </a:solidFill>
              <a:latin typeface="Arial" charset="0"/>
            </a:endParaRPr>
          </a:p>
        </p:txBody>
      </p:sp>
      <p:sp>
        <p:nvSpPr>
          <p:cNvPr id="2" name="Rectangle 1"/>
          <p:cNvSpPr/>
          <p:nvPr/>
        </p:nvSpPr>
        <p:spPr>
          <a:xfrm>
            <a:off x="247235" y="8834528"/>
            <a:ext cx="10382251" cy="830997"/>
          </a:xfrm>
          <a:prstGeom prst="rect">
            <a:avLst/>
          </a:prstGeom>
        </p:spPr>
        <p:txBody>
          <a:bodyPr wrap="square">
            <a:spAutoFit/>
          </a:bodyPr>
          <a:lstStyle/>
          <a:p>
            <a:pPr algn="r"/>
            <a:r>
              <a:rPr lang="en-US" sz="1600" b="0" dirty="0">
                <a:solidFill>
                  <a:schemeClr val="tx1"/>
                </a:solidFill>
                <a:latin typeface="Arial" charset="0"/>
              </a:rPr>
              <a:t>Agassiz (1807-1873); Swiss; founded Museum of Comparative Zoology at Harvard, founder of American zoology; invented “Ice Age”(s); </a:t>
            </a:r>
            <a:r>
              <a:rPr lang="en-US" sz="1600" b="0" dirty="0" err="1">
                <a:solidFill>
                  <a:schemeClr val="tx1"/>
                </a:solidFill>
                <a:latin typeface="Arial" charset="0"/>
              </a:rPr>
              <a:t>polygenist</a:t>
            </a:r>
            <a:r>
              <a:rPr lang="en-US" sz="1600" b="0" dirty="0">
                <a:solidFill>
                  <a:schemeClr val="tx1"/>
                </a:solidFill>
                <a:latin typeface="Arial" charset="0"/>
              </a:rPr>
              <a:t> (</a:t>
            </a:r>
            <a:r>
              <a:rPr lang="en-US" sz="1600" b="0" dirty="0" err="1">
                <a:solidFill>
                  <a:schemeClr val="tx1"/>
                </a:solidFill>
                <a:latin typeface="Arial" charset="0"/>
              </a:rPr>
              <a:t>ie</a:t>
            </a:r>
            <a:r>
              <a:rPr lang="en-US" sz="1600" b="0" dirty="0">
                <a:solidFill>
                  <a:schemeClr val="tx1"/>
                </a:solidFill>
                <a:latin typeface="Arial" charset="0"/>
              </a:rPr>
              <a:t> separate creation of animals/plants and human populations! Not surprisingly, he was pretty racist, although not pro-slavery). </a:t>
            </a:r>
            <a:r>
              <a:rPr lang="en-US" sz="1600" b="0" dirty="0">
                <a:solidFill>
                  <a:schemeClr val="tx1"/>
                </a:solidFill>
                <a:latin typeface="Arial" charset="0"/>
                <a:hlinkClick r:id="rId4"/>
              </a:rPr>
              <a:t>https://commons.wikimedia.org/wiki/File:Louis_Agassiz_H6.jpg</a:t>
            </a:r>
            <a:r>
              <a:rPr lang="en-US" sz="1600" b="0" dirty="0">
                <a:solidFill>
                  <a:schemeClr val="tx1"/>
                </a:solidFill>
                <a:latin typeface="Arial" charset="0"/>
              </a:rPr>
              <a:t>   </a:t>
            </a:r>
            <a:endParaRPr lang="en-US" sz="1600" dirty="0"/>
          </a:p>
        </p:txBody>
      </p:sp>
    </p:spTree>
    <p:extLst>
      <p:ext uri="{BB962C8B-B14F-4D97-AF65-F5344CB8AC3E}">
        <p14:creationId xmlns:p14="http://schemas.microsoft.com/office/powerpoint/2010/main" val="3564089984"/>
      </p:ext>
    </p:extLst>
  </p:cSld>
  <p:clrMapOvr>
    <a:masterClrMapping/>
  </p:clrMapOvr>
  <p:transition xmlns:p14="http://schemas.microsoft.com/office/powerpoint/2010/mai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idx="4294967295"/>
          </p:nvPr>
        </p:nvSpPr>
        <p:spPr>
          <a:xfrm>
            <a:off x="325120" y="541867"/>
            <a:ext cx="10295467" cy="866987"/>
          </a:xfrm>
        </p:spPr>
        <p:txBody>
          <a:bodyPr>
            <a:normAutofit fontScale="90000"/>
          </a:bodyPr>
          <a:lstStyle/>
          <a:p>
            <a:pPr algn="l"/>
            <a:r>
              <a:rPr lang="en-US" sz="5100" b="1" dirty="0">
                <a:latin typeface="Arial" charset="0"/>
              </a:rPr>
              <a:t>Return to origins</a:t>
            </a:r>
            <a:endParaRPr lang="en-US" sz="3400" b="1" dirty="0">
              <a:latin typeface="Arial" charset="0"/>
            </a:endParaRPr>
          </a:p>
        </p:txBody>
      </p:sp>
      <p:sp>
        <p:nvSpPr>
          <p:cNvPr id="360451" name="Rectangle 3"/>
          <p:cNvSpPr>
            <a:spLocks noChangeArrowheads="1"/>
          </p:cNvSpPr>
          <p:nvPr/>
        </p:nvSpPr>
        <p:spPr bwMode="auto">
          <a:xfrm>
            <a:off x="0" y="2007561"/>
            <a:ext cx="11487573" cy="6764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260092" tIns="130046" rIns="260092" bIns="130046">
            <a:spAutoFit/>
          </a:bodyPr>
          <a:lstStyle/>
          <a:p>
            <a:pPr algn="l"/>
            <a:r>
              <a:rPr lang="en-US" sz="2800" b="0" dirty="0">
                <a:latin typeface="Arial" charset="0"/>
              </a:rPr>
              <a:t>Alfred </a:t>
            </a:r>
            <a:r>
              <a:rPr lang="en-US" sz="2800" b="0" dirty="0" err="1">
                <a:latin typeface="Arial" charset="0"/>
              </a:rPr>
              <a:t>Russel</a:t>
            </a:r>
            <a:r>
              <a:rPr lang="en-US" sz="2800" b="0" dirty="0">
                <a:latin typeface="Arial" charset="0"/>
              </a:rPr>
              <a:t> Wallace (1855). </a:t>
            </a:r>
            <a:r>
              <a:rPr lang="ja-JP" altLang="en-US" sz="2800" b="0" dirty="0">
                <a:latin typeface="Arial" charset="0"/>
              </a:rPr>
              <a:t>“</a:t>
            </a:r>
            <a:r>
              <a:rPr lang="en-US" sz="2800" b="0" dirty="0">
                <a:latin typeface="Arial" charset="0"/>
              </a:rPr>
              <a:t>On the law which has regulated the introduction of new species.</a:t>
            </a:r>
            <a:r>
              <a:rPr lang="ja-JP" altLang="en-US" sz="2800" b="0" dirty="0">
                <a:latin typeface="Arial" charset="0"/>
              </a:rPr>
              <a:t>”</a:t>
            </a:r>
            <a:r>
              <a:rPr lang="en-US" sz="2800" b="0" dirty="0">
                <a:latin typeface="Arial" charset="0"/>
              </a:rPr>
              <a:t> </a:t>
            </a:r>
            <a:r>
              <a:rPr lang="en-US" sz="2800" b="0" i="1" dirty="0">
                <a:latin typeface="Arial" charset="0"/>
              </a:rPr>
              <a:t>Annals and Magazine of Natural History</a:t>
            </a:r>
            <a:r>
              <a:rPr lang="en-US" sz="2800" b="0" dirty="0">
                <a:latin typeface="Arial" charset="0"/>
              </a:rPr>
              <a:t> 16 (2nd ser.): 184-196. </a:t>
            </a:r>
          </a:p>
          <a:p>
            <a:pPr algn="l"/>
            <a:endParaRPr lang="en-US" sz="2800" b="0" dirty="0">
              <a:latin typeface="Arial" charset="0"/>
            </a:endParaRPr>
          </a:p>
          <a:p>
            <a:pPr algn="l"/>
            <a:r>
              <a:rPr lang="ja-JP" altLang="en-US" sz="2800" b="0" dirty="0">
                <a:latin typeface="Arial" charset="0"/>
              </a:rPr>
              <a:t>“</a:t>
            </a:r>
            <a:r>
              <a:rPr lang="en-US" sz="2800" b="0" dirty="0">
                <a:latin typeface="Arial" charset="0"/>
              </a:rPr>
              <a:t>Why are the genera of Palms and of Orchids in almost every case confined to one hemisphere? Why are the closely allied species of brown-backed Trogons all found in the East, and the green-backed in the West? Why are the Macaws and the Cockatoos similarly restricted? Insects furnish a countless number of analogous examples;--the </a:t>
            </a:r>
            <a:r>
              <a:rPr lang="en-US" sz="2800" b="0" dirty="0" err="1">
                <a:latin typeface="Arial" charset="0"/>
              </a:rPr>
              <a:t>Goliathi</a:t>
            </a:r>
            <a:r>
              <a:rPr lang="en-US" sz="2800" b="0" dirty="0">
                <a:latin typeface="Arial" charset="0"/>
              </a:rPr>
              <a:t> of Africa, the </a:t>
            </a:r>
            <a:r>
              <a:rPr lang="en-US" sz="2800" b="0" dirty="0" err="1">
                <a:latin typeface="Arial" charset="0"/>
              </a:rPr>
              <a:t>Ornithopteræ</a:t>
            </a:r>
            <a:r>
              <a:rPr lang="en-US" sz="2800" b="0" dirty="0">
                <a:latin typeface="Arial" charset="0"/>
              </a:rPr>
              <a:t> of the Indian islands, the </a:t>
            </a:r>
            <a:r>
              <a:rPr lang="en-US" sz="2800" b="0" dirty="0" err="1">
                <a:latin typeface="Arial" charset="0"/>
              </a:rPr>
              <a:t>Heliconidæ</a:t>
            </a:r>
            <a:r>
              <a:rPr lang="en-US" sz="2800" b="0" dirty="0">
                <a:latin typeface="Arial" charset="0"/>
              </a:rPr>
              <a:t> of South America, the </a:t>
            </a:r>
            <a:r>
              <a:rPr lang="en-US" sz="2800" b="0" dirty="0" err="1">
                <a:latin typeface="Arial" charset="0"/>
              </a:rPr>
              <a:t>Danaidæ</a:t>
            </a:r>
            <a:r>
              <a:rPr lang="en-US" sz="2800" b="0" dirty="0">
                <a:latin typeface="Arial" charset="0"/>
              </a:rPr>
              <a:t> of the East, and in all, the most closely allied species found in geographical proximity. The question forces itself upon every thinking mind,--why are these things so? They could not be as they are, had no law regulated their creation and dispersion.</a:t>
            </a:r>
            <a:r>
              <a:rPr lang="ja-JP" altLang="en-US" sz="2800" b="0" dirty="0">
                <a:latin typeface="Arial" charset="0"/>
              </a:rPr>
              <a:t>”</a:t>
            </a:r>
            <a:endParaRPr lang="en-US" sz="2800" b="0" dirty="0">
              <a:latin typeface="Arial" charset="0"/>
            </a:endParaRPr>
          </a:p>
        </p:txBody>
      </p:sp>
      <p:pic>
        <p:nvPicPr>
          <p:cNvPr id="7" name="Picture 6"/>
          <p:cNvPicPr>
            <a:picLocks noChangeAspect="1"/>
          </p:cNvPicPr>
          <p:nvPr/>
        </p:nvPicPr>
        <p:blipFill>
          <a:blip r:embed="rId3"/>
          <a:stretch>
            <a:fillRect/>
          </a:stretch>
        </p:blipFill>
        <p:spPr>
          <a:xfrm>
            <a:off x="10820400" y="81870"/>
            <a:ext cx="2184400" cy="2362200"/>
          </a:xfrm>
          <a:prstGeom prst="rect">
            <a:avLst/>
          </a:prstGeom>
        </p:spPr>
      </p:pic>
    </p:spTree>
    <p:extLst>
      <p:ext uri="{BB962C8B-B14F-4D97-AF65-F5344CB8AC3E}">
        <p14:creationId xmlns:p14="http://schemas.microsoft.com/office/powerpoint/2010/main" val="2855813920"/>
      </p:ext>
    </p:extLst>
  </p:cSld>
  <p:clrMapOvr>
    <a:masterClrMapping/>
  </p:clrMapOvr>
  <p:transition xmlns:p14="http://schemas.microsoft.com/office/powerpoint/2010/mai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a:xfrm>
            <a:off x="325120" y="541867"/>
            <a:ext cx="12896427" cy="866987"/>
          </a:xfrm>
        </p:spPr>
        <p:txBody>
          <a:bodyPr>
            <a:normAutofit fontScale="90000"/>
          </a:bodyPr>
          <a:lstStyle/>
          <a:p>
            <a:pPr algn="l"/>
            <a:r>
              <a:rPr lang="en-US" sz="5100" b="1" dirty="0">
                <a:latin typeface="Arial" charset="0"/>
              </a:rPr>
              <a:t>Darwin in 1835 (returning home)</a:t>
            </a:r>
            <a:endParaRPr lang="en-US" sz="3400" b="1" dirty="0">
              <a:latin typeface="Arial" charset="0"/>
            </a:endParaRPr>
          </a:p>
        </p:txBody>
      </p:sp>
      <p:sp>
        <p:nvSpPr>
          <p:cNvPr id="368643" name="Rectangle 3"/>
          <p:cNvSpPr>
            <a:spLocks noChangeArrowheads="1"/>
          </p:cNvSpPr>
          <p:nvPr/>
        </p:nvSpPr>
        <p:spPr bwMode="auto">
          <a:xfrm>
            <a:off x="325120" y="6529349"/>
            <a:ext cx="6430759" cy="284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260092" tIns="130046" rIns="260092" bIns="130046">
            <a:spAutoFit/>
          </a:bodyPr>
          <a:lstStyle/>
          <a:p>
            <a:pPr algn="l"/>
            <a:r>
              <a:rPr lang="ja-JP" altLang="en-US" sz="2800" b="0" dirty="0">
                <a:latin typeface="Arial" charset="0"/>
              </a:rPr>
              <a:t>“</a:t>
            </a:r>
            <a:r>
              <a:rPr lang="en-US" altLang="ja-JP" sz="2800" b="0" dirty="0">
                <a:latin typeface="Arial" charset="0"/>
              </a:rPr>
              <a:t>Two distinct Creators must have been at work</a:t>
            </a:r>
            <a:r>
              <a:rPr lang="mr-IN" altLang="ja-JP" sz="2800" b="0" dirty="0">
                <a:latin typeface="Arial" charset="0"/>
              </a:rPr>
              <a:t>…</a:t>
            </a:r>
            <a:r>
              <a:rPr lang="en-US" altLang="ja-JP" sz="2800" b="0" dirty="0">
                <a:latin typeface="Arial" charset="0"/>
              </a:rPr>
              <a:t>”</a:t>
            </a:r>
          </a:p>
          <a:p>
            <a:pPr algn="l"/>
            <a:endParaRPr lang="en-US" sz="2800" b="0" dirty="0">
              <a:latin typeface="Arial" charset="0"/>
            </a:endParaRPr>
          </a:p>
          <a:p>
            <a:pPr algn="l"/>
            <a:r>
              <a:rPr lang="en-US" sz="2800" b="0" dirty="0">
                <a:latin typeface="Arial" charset="0"/>
              </a:rPr>
              <a:t>Special creation eventually leads to the idea that you have different creators in different regions</a:t>
            </a:r>
            <a:r>
              <a:rPr lang="mr-IN" sz="2800" b="0" dirty="0">
                <a:latin typeface="Arial" charset="0"/>
              </a:rPr>
              <a:t>…</a:t>
            </a:r>
            <a:r>
              <a:rPr lang="en-US" sz="2800" b="0" dirty="0">
                <a:latin typeface="Arial" charset="0"/>
              </a:rPr>
              <a:t>heresy!</a:t>
            </a:r>
          </a:p>
        </p:txBody>
      </p:sp>
      <p:pic>
        <p:nvPicPr>
          <p:cNvPr id="7" name="Picture 6"/>
          <p:cNvPicPr>
            <a:picLocks noChangeAspect="1"/>
          </p:cNvPicPr>
          <p:nvPr/>
        </p:nvPicPr>
        <p:blipFill>
          <a:blip r:embed="rId3"/>
          <a:stretch>
            <a:fillRect/>
          </a:stretch>
        </p:blipFill>
        <p:spPr>
          <a:xfrm>
            <a:off x="10673379" y="120314"/>
            <a:ext cx="2019300" cy="2362200"/>
          </a:xfrm>
          <a:prstGeom prst="rect">
            <a:avLst/>
          </a:prstGeom>
        </p:spPr>
      </p:pic>
      <p:pic>
        <p:nvPicPr>
          <p:cNvPr id="2" name="Picture 1"/>
          <p:cNvPicPr>
            <a:picLocks noChangeAspect="1"/>
          </p:cNvPicPr>
          <p:nvPr/>
        </p:nvPicPr>
        <p:blipFill>
          <a:blip r:embed="rId4"/>
          <a:stretch>
            <a:fillRect/>
          </a:stretch>
        </p:blipFill>
        <p:spPr>
          <a:xfrm>
            <a:off x="7022699" y="5825007"/>
            <a:ext cx="5851416" cy="3503912"/>
          </a:xfrm>
          <a:prstGeom prst="rect">
            <a:avLst/>
          </a:prstGeom>
        </p:spPr>
      </p:pic>
      <p:sp>
        <p:nvSpPr>
          <p:cNvPr id="3" name="Rectangle 2"/>
          <p:cNvSpPr/>
          <p:nvPr/>
        </p:nvSpPr>
        <p:spPr>
          <a:xfrm>
            <a:off x="8917832" y="9328920"/>
            <a:ext cx="3686025" cy="338554"/>
          </a:xfrm>
          <a:prstGeom prst="rect">
            <a:avLst/>
          </a:prstGeom>
        </p:spPr>
        <p:txBody>
          <a:bodyPr wrap="none">
            <a:spAutoFit/>
          </a:bodyPr>
          <a:lstStyle/>
          <a:p>
            <a:r>
              <a:rPr lang="en-US" sz="1600" b="0" dirty="0">
                <a:latin typeface="Calibri"/>
                <a:cs typeface="Calibri"/>
                <a:hlinkClick r:id="rId5"/>
              </a:rPr>
              <a:t>http://www.antlionpit.com/darwin.html</a:t>
            </a:r>
            <a:r>
              <a:rPr lang="en-US" sz="1600" b="0" dirty="0">
                <a:latin typeface="Calibri"/>
                <a:cs typeface="Calibri"/>
              </a:rPr>
              <a:t>  </a:t>
            </a:r>
          </a:p>
        </p:txBody>
      </p:sp>
      <p:sp>
        <p:nvSpPr>
          <p:cNvPr id="4" name="Rectangle 3"/>
          <p:cNvSpPr/>
          <p:nvPr/>
        </p:nvSpPr>
        <p:spPr>
          <a:xfrm>
            <a:off x="220125" y="1649345"/>
            <a:ext cx="10303249" cy="4247317"/>
          </a:xfrm>
          <a:prstGeom prst="rect">
            <a:avLst/>
          </a:prstGeom>
        </p:spPr>
        <p:txBody>
          <a:bodyPr wrap="square">
            <a:spAutoFit/>
          </a:bodyPr>
          <a:lstStyle/>
          <a:p>
            <a:pPr algn="l"/>
            <a:r>
              <a:rPr lang="en-US" sz="1800" b="0" dirty="0">
                <a:latin typeface="Calibri"/>
                <a:cs typeface="Calibri"/>
              </a:rPr>
              <a:t>December 30</a:t>
            </a:r>
            <a:r>
              <a:rPr lang="en-US" sz="1800" b="0" baseline="30000" dirty="0">
                <a:latin typeface="Calibri"/>
                <a:cs typeface="Calibri"/>
              </a:rPr>
              <a:t>th</a:t>
            </a:r>
            <a:r>
              <a:rPr lang="en-US" sz="1800" b="0" dirty="0">
                <a:latin typeface="Calibri"/>
                <a:cs typeface="Calibri"/>
              </a:rPr>
              <a:t>, 1835: Darwin leaves Bay of Islands, New Zealand</a:t>
            </a:r>
          </a:p>
          <a:p>
            <a:pPr algn="l"/>
            <a:endParaRPr lang="en-US" sz="1800" b="0" dirty="0">
              <a:latin typeface="Calibri"/>
              <a:cs typeface="Calibri"/>
            </a:endParaRPr>
          </a:p>
          <a:p>
            <a:pPr algn="l"/>
            <a:r>
              <a:rPr lang="en-US" sz="1800" b="0" dirty="0">
                <a:latin typeface="Calibri"/>
                <a:cs typeface="Calibri"/>
              </a:rPr>
              <a:t>January 18</a:t>
            </a:r>
            <a:r>
              <a:rPr lang="en-US" sz="1800" b="0" baseline="30000" dirty="0">
                <a:latin typeface="Calibri"/>
                <a:cs typeface="Calibri"/>
              </a:rPr>
              <a:t>th</a:t>
            </a:r>
            <a:r>
              <a:rPr lang="en-US" sz="1800" b="0" dirty="0">
                <a:latin typeface="Calibri"/>
                <a:cs typeface="Calibri"/>
              </a:rPr>
              <a:t>, 1836, </a:t>
            </a:r>
            <a:r>
              <a:rPr lang="en-US" sz="1800" b="0" i="1" dirty="0">
                <a:latin typeface="Calibri"/>
                <a:cs typeface="Calibri"/>
              </a:rPr>
              <a:t>Journal of Researches</a:t>
            </a:r>
            <a:r>
              <a:rPr lang="en-US" sz="1800" b="0" dirty="0">
                <a:latin typeface="Calibri"/>
                <a:cs typeface="Calibri"/>
              </a:rPr>
              <a:t> (“Voyage of the </a:t>
            </a:r>
            <a:r>
              <a:rPr lang="en-US" sz="1800" b="0" i="1" dirty="0">
                <a:latin typeface="Calibri"/>
                <a:cs typeface="Calibri"/>
              </a:rPr>
              <a:t>Beagle</a:t>
            </a:r>
            <a:r>
              <a:rPr lang="en-US" sz="1800" b="0" dirty="0">
                <a:latin typeface="Calibri"/>
                <a:cs typeface="Calibri"/>
              </a:rPr>
              <a:t>”), in Australia:</a:t>
            </a:r>
          </a:p>
          <a:p>
            <a:pPr algn="l"/>
            <a:endParaRPr lang="en-US" sz="1800" b="0" dirty="0">
              <a:latin typeface="Calibri"/>
              <a:cs typeface="Calibri"/>
            </a:endParaRPr>
          </a:p>
          <a:p>
            <a:pPr algn="l"/>
            <a:r>
              <a:rPr lang="en-US" sz="1800" b="0" dirty="0">
                <a:latin typeface="Calibri"/>
                <a:cs typeface="Calibri"/>
              </a:rPr>
              <a:t>I had been [. . .] reflecting on the strange character of the animals of this country as compared with the rest of the world. An unbeliever in every thing beyond his own reason might exclaim, 'Two distinct Creators must have been at work; their object, however, has been the same, and certainly the end in each case is complete.' While thus thinking, I observed the hollow conical pitfall of the lion-ant: first a fly fell down the treacherous slope and immediately disappeared; then came a large but unwary ant; it struggles to escape being very violent, those curious little jets of sand [. . .] were promptly directed against the expected victim. But the ant enjoyed a better fate than the fly, and escaped the fatal jaws which lay concealed at the base of the conical hollow. There can be no doubt but that this predacious larva belongs to the same genus with the European kind, though to a different species. Now what would the </a:t>
            </a:r>
            <a:r>
              <a:rPr lang="en-US" sz="1800" b="0" dirty="0" err="1">
                <a:latin typeface="Calibri"/>
                <a:cs typeface="Calibri"/>
              </a:rPr>
              <a:t>sceptic</a:t>
            </a:r>
            <a:r>
              <a:rPr lang="en-US" sz="1800" b="0" dirty="0">
                <a:latin typeface="Calibri"/>
                <a:cs typeface="Calibri"/>
              </a:rPr>
              <a:t> say to this? Would any two workmen ever have hit upon so beautiful, so simple, and yet so artificial a contrivance? It cannot be thought so: one Hand has surely worked throughout the universe (Darwin 1989 [1839], 325).</a:t>
            </a:r>
          </a:p>
        </p:txBody>
      </p:sp>
    </p:spTree>
    <p:extLst>
      <p:ext uri="{BB962C8B-B14F-4D97-AF65-F5344CB8AC3E}">
        <p14:creationId xmlns:p14="http://schemas.microsoft.com/office/powerpoint/2010/main" val="704919130"/>
      </p:ext>
    </p:extLst>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a:xfrm>
            <a:off x="325120" y="541867"/>
            <a:ext cx="12896427" cy="866987"/>
          </a:xfrm>
        </p:spPr>
        <p:txBody>
          <a:bodyPr>
            <a:normAutofit fontScale="90000"/>
          </a:bodyPr>
          <a:lstStyle/>
          <a:p>
            <a:pPr algn="l"/>
            <a:r>
              <a:rPr lang="en-US" sz="5100" b="1">
                <a:latin typeface="Arial" charset="0"/>
              </a:rPr>
              <a:t>1859: Darwin</a:t>
            </a:r>
            <a:endParaRPr lang="en-US" sz="3400" b="1">
              <a:latin typeface="Arial" charset="0"/>
            </a:endParaRPr>
          </a:p>
        </p:txBody>
      </p:sp>
      <p:sp>
        <p:nvSpPr>
          <p:cNvPr id="368643" name="Rectangle 3"/>
          <p:cNvSpPr>
            <a:spLocks noChangeArrowheads="1"/>
          </p:cNvSpPr>
          <p:nvPr/>
        </p:nvSpPr>
        <p:spPr bwMode="auto">
          <a:xfrm>
            <a:off x="650240" y="1950721"/>
            <a:ext cx="11270827" cy="5002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260092" tIns="130046" rIns="260092" bIns="130046">
            <a:spAutoFit/>
          </a:bodyPr>
          <a:lstStyle/>
          <a:p>
            <a:pPr algn="l"/>
            <a:r>
              <a:rPr lang="ja-JP" altLang="en-US" sz="2800" b="0" dirty="0">
                <a:latin typeface="Arial" charset="0"/>
              </a:rPr>
              <a:t>“</a:t>
            </a:r>
            <a:r>
              <a:rPr lang="en-US" sz="2800" b="0" dirty="0">
                <a:latin typeface="Arial" charset="0"/>
              </a:rPr>
              <a:t>When on board H.M.S. Beagle as naturalist, I was much struck with certain facts in the distribution of the organic beings inhabiting South America…</a:t>
            </a:r>
            <a:r>
              <a:rPr lang="ja-JP" altLang="en-US" sz="2800" b="0" dirty="0">
                <a:latin typeface="Arial" charset="0"/>
              </a:rPr>
              <a:t>”</a:t>
            </a:r>
            <a:r>
              <a:rPr lang="en-US" sz="2800" b="0" dirty="0">
                <a:latin typeface="Arial" charset="0"/>
              </a:rPr>
              <a:t> (Introduction to </a:t>
            </a:r>
            <a:r>
              <a:rPr lang="en-US" sz="2800" b="0" i="1" dirty="0">
                <a:latin typeface="Arial" charset="0"/>
              </a:rPr>
              <a:t>On the Origin of Species</a:t>
            </a:r>
            <a:r>
              <a:rPr lang="en-US" sz="2800" b="0" dirty="0">
                <a:latin typeface="Arial" charset="0"/>
              </a:rPr>
              <a:t>).</a:t>
            </a:r>
          </a:p>
          <a:p>
            <a:pPr algn="l"/>
            <a:endParaRPr lang="en-US" sz="2800" b="0" dirty="0">
              <a:latin typeface="Arial" charset="0"/>
            </a:endParaRPr>
          </a:p>
          <a:p>
            <a:pPr algn="l"/>
            <a:r>
              <a:rPr lang="en-US" sz="2800" b="0" dirty="0">
                <a:latin typeface="Arial" charset="0"/>
              </a:rPr>
              <a:t>E.g.:</a:t>
            </a:r>
          </a:p>
          <a:p>
            <a:pPr algn="l">
              <a:buFontTx/>
              <a:buChar char="•"/>
            </a:pPr>
            <a:r>
              <a:rPr lang="en-US" sz="2800" b="0" dirty="0">
                <a:latin typeface="Arial" charset="0"/>
              </a:rPr>
              <a:t> ant lions in Australia vs. Eurasia</a:t>
            </a:r>
          </a:p>
          <a:p>
            <a:pPr algn="l">
              <a:buFontTx/>
              <a:buChar char="•"/>
            </a:pPr>
            <a:r>
              <a:rPr lang="en-US" sz="2800" b="0" dirty="0">
                <a:latin typeface="Arial" charset="0"/>
              </a:rPr>
              <a:t> fossil &amp; living armadillos</a:t>
            </a:r>
          </a:p>
          <a:p>
            <a:pPr algn="l">
              <a:buFontTx/>
              <a:buChar char="•"/>
            </a:pPr>
            <a:r>
              <a:rPr lang="en-US" sz="2800" b="0" dirty="0">
                <a:latin typeface="Arial" charset="0"/>
              </a:rPr>
              <a:t> rheas in South America</a:t>
            </a:r>
          </a:p>
          <a:p>
            <a:pPr algn="l">
              <a:buFontTx/>
              <a:buChar char="•"/>
            </a:pPr>
            <a:r>
              <a:rPr lang="en-US" sz="2800" b="0" dirty="0">
                <a:latin typeface="Arial" charset="0"/>
              </a:rPr>
              <a:t> similarity of Galapagos flora &amp; fauna to South America (but with differentiation</a:t>
            </a:r>
          </a:p>
          <a:p>
            <a:pPr algn="l">
              <a:buFontTx/>
              <a:buChar char="•"/>
            </a:pPr>
            <a:r>
              <a:rPr lang="en-US" sz="2800" b="0" dirty="0">
                <a:latin typeface="Arial" charset="0"/>
              </a:rPr>
              <a:t> (years later) Galapagos finches</a:t>
            </a:r>
          </a:p>
        </p:txBody>
      </p:sp>
      <p:pic>
        <p:nvPicPr>
          <p:cNvPr id="7" name="Picture 6"/>
          <p:cNvPicPr>
            <a:picLocks noChangeAspect="1"/>
          </p:cNvPicPr>
          <p:nvPr/>
        </p:nvPicPr>
        <p:blipFill>
          <a:blip r:embed="rId3"/>
          <a:stretch>
            <a:fillRect/>
          </a:stretch>
        </p:blipFill>
        <p:spPr>
          <a:xfrm>
            <a:off x="10673379" y="120314"/>
            <a:ext cx="2019300" cy="2362200"/>
          </a:xfrm>
          <a:prstGeom prst="rect">
            <a:avLst/>
          </a:prstGeom>
        </p:spPr>
      </p:pic>
    </p:spTree>
    <p:extLst>
      <p:ext uri="{BB962C8B-B14F-4D97-AF65-F5344CB8AC3E}">
        <p14:creationId xmlns:p14="http://schemas.microsoft.com/office/powerpoint/2010/main" val="4095971525"/>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tatistical model choice in phylogenetic biogeography"/>
          <p:cNvSpPr txBox="1">
            <a:spLocks noGrp="1"/>
          </p:cNvSpPr>
          <p:nvPr>
            <p:ph type="title"/>
          </p:nvPr>
        </p:nvSpPr>
        <p:spPr>
          <a:xfrm>
            <a:off x="413212" y="179313"/>
            <a:ext cx="11975177" cy="901872"/>
          </a:xfrm>
          <a:prstGeom prst="rect">
            <a:avLst/>
          </a:prstGeom>
        </p:spPr>
        <p:txBody>
          <a:bodyPr anchor="t"/>
          <a:lstStyle>
            <a:lvl1pPr>
              <a:defRPr sz="4000" b="1">
                <a:latin typeface="Calibri"/>
                <a:ea typeface="Calibri"/>
                <a:cs typeface="Calibri"/>
                <a:sym typeface="Calibri"/>
              </a:defRPr>
            </a:lvl1pPr>
          </a:lstStyle>
          <a:p>
            <a:r>
              <a:t>Statistical model choice in phylogenetic biogeography</a:t>
            </a:r>
          </a:p>
        </p:txBody>
      </p:sp>
      <p:sp>
        <p:nvSpPr>
          <p:cNvPr id="145" name="Line"/>
          <p:cNvSpPr/>
          <p:nvPr/>
        </p:nvSpPr>
        <p:spPr>
          <a:xfrm flipV="1">
            <a:off x="8187492" y="827861"/>
            <a:ext cx="1999636" cy="1207889"/>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6" name="Line"/>
          <p:cNvSpPr/>
          <p:nvPr/>
        </p:nvSpPr>
        <p:spPr>
          <a:xfrm>
            <a:off x="774700" y="787401"/>
            <a:ext cx="4948238"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7" name="Line"/>
          <p:cNvSpPr/>
          <p:nvPr/>
        </p:nvSpPr>
        <p:spPr>
          <a:xfrm>
            <a:off x="6413502" y="787401"/>
            <a:ext cx="2606295"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8" name="Line"/>
          <p:cNvSpPr/>
          <p:nvPr/>
        </p:nvSpPr>
        <p:spPr>
          <a:xfrm>
            <a:off x="9182101" y="787401"/>
            <a:ext cx="2792711"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9" name="Biogeography:…"/>
          <p:cNvSpPr txBox="1"/>
          <p:nvPr/>
        </p:nvSpPr>
        <p:spPr>
          <a:xfrm>
            <a:off x="4393896" y="1892299"/>
            <a:ext cx="4598008" cy="1333692"/>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spAutoFit/>
          </a:bodyPr>
          <a:lstStyle/>
          <a:p>
            <a:pPr>
              <a:defRPr sz="4000">
                <a:latin typeface="Calibri"/>
                <a:ea typeface="Calibri"/>
                <a:cs typeface="Calibri"/>
                <a:sym typeface="Calibri"/>
              </a:defRPr>
            </a:pPr>
            <a:r>
              <a:t>Biogeography:</a:t>
            </a:r>
          </a:p>
          <a:p>
            <a:pPr>
              <a:defRPr sz="4000">
                <a:latin typeface="Calibri"/>
                <a:ea typeface="Calibri"/>
                <a:cs typeface="Calibri"/>
                <a:sym typeface="Calibri"/>
              </a:defRPr>
            </a:pPr>
            <a:r>
              <a:t>The geography of life</a:t>
            </a:r>
          </a:p>
        </p:txBody>
      </p:sp>
      <p:sp>
        <p:nvSpPr>
          <p:cNvPr id="150" name="Line"/>
          <p:cNvSpPr/>
          <p:nvPr/>
        </p:nvSpPr>
        <p:spPr>
          <a:xfrm>
            <a:off x="7171492"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1" name="Line"/>
          <p:cNvSpPr/>
          <p:nvPr/>
        </p:nvSpPr>
        <p:spPr>
          <a:xfrm flipH="1">
            <a:off x="4683359"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2" name="Ecological biogeography"/>
          <p:cNvSpPr txBox="1"/>
          <p:nvPr/>
        </p:nvSpPr>
        <p:spPr>
          <a:xfrm>
            <a:off x="867261" y="5300224"/>
            <a:ext cx="5250480" cy="71813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4000">
                <a:latin typeface="Calibri"/>
                <a:ea typeface="Calibri"/>
                <a:cs typeface="Calibri"/>
                <a:sym typeface="Calibri"/>
              </a:defRPr>
            </a:lvl1pPr>
          </a:lstStyle>
          <a:p>
            <a:r>
              <a:t>Ecological biogeography</a:t>
            </a:r>
          </a:p>
        </p:txBody>
      </p:sp>
      <p:sp>
        <p:nvSpPr>
          <p:cNvPr id="153" name="Historical biogeography"/>
          <p:cNvSpPr txBox="1"/>
          <p:nvPr/>
        </p:nvSpPr>
        <p:spPr>
          <a:xfrm>
            <a:off x="6858476" y="5300224"/>
            <a:ext cx="5155251" cy="71813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4000">
                <a:latin typeface="Calibri"/>
                <a:ea typeface="Calibri"/>
                <a:cs typeface="Calibri"/>
                <a:sym typeface="Calibri"/>
              </a:defRPr>
            </a:lvl1pPr>
          </a:lstStyle>
          <a:p>
            <a:r>
              <a:t>Historical biogeography</a:t>
            </a:r>
          </a:p>
        </p:txBody>
      </p:sp>
    </p:spTree>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a:xfrm>
            <a:off x="108373" y="-91340"/>
            <a:ext cx="12896427" cy="866987"/>
          </a:xfrm>
        </p:spPr>
        <p:txBody>
          <a:bodyPr>
            <a:normAutofit fontScale="90000"/>
          </a:bodyPr>
          <a:lstStyle/>
          <a:p>
            <a:pPr algn="l"/>
            <a:r>
              <a:rPr lang="en-US" sz="5100" b="1" dirty="0">
                <a:latin typeface="Arial" charset="0"/>
              </a:rPr>
              <a:t>Common ancestry solved problems</a:t>
            </a:r>
            <a:endParaRPr lang="en-US" sz="3400" b="1" dirty="0">
              <a:latin typeface="Arial" charset="0"/>
            </a:endParaRPr>
          </a:p>
        </p:txBody>
      </p:sp>
      <p:pic>
        <p:nvPicPr>
          <p:cNvPr id="2" name="Picture 1"/>
          <p:cNvPicPr>
            <a:picLocks noChangeAspect="1"/>
          </p:cNvPicPr>
          <p:nvPr/>
        </p:nvPicPr>
        <p:blipFill>
          <a:blip r:embed="rId3"/>
          <a:stretch>
            <a:fillRect/>
          </a:stretch>
        </p:blipFill>
        <p:spPr>
          <a:xfrm>
            <a:off x="229064" y="3280065"/>
            <a:ext cx="5889097" cy="4943933"/>
          </a:xfrm>
          <a:prstGeom prst="rect">
            <a:avLst/>
          </a:prstGeom>
        </p:spPr>
      </p:pic>
      <p:pic>
        <p:nvPicPr>
          <p:cNvPr id="3" name="Picture 2"/>
          <p:cNvPicPr>
            <a:picLocks noChangeAspect="1"/>
          </p:cNvPicPr>
          <p:nvPr/>
        </p:nvPicPr>
        <p:blipFill>
          <a:blip r:embed="rId4"/>
          <a:stretch>
            <a:fillRect/>
          </a:stretch>
        </p:blipFill>
        <p:spPr>
          <a:xfrm>
            <a:off x="6407584" y="3280065"/>
            <a:ext cx="6284792" cy="5022159"/>
          </a:xfrm>
          <a:prstGeom prst="rect">
            <a:avLst/>
          </a:prstGeom>
        </p:spPr>
      </p:pic>
      <p:pic>
        <p:nvPicPr>
          <p:cNvPr id="4" name="Picture 3"/>
          <p:cNvPicPr>
            <a:picLocks noChangeAspect="1"/>
          </p:cNvPicPr>
          <p:nvPr/>
        </p:nvPicPr>
        <p:blipFill>
          <a:blip r:embed="rId5"/>
          <a:stretch>
            <a:fillRect/>
          </a:stretch>
        </p:blipFill>
        <p:spPr>
          <a:xfrm>
            <a:off x="1898851" y="764929"/>
            <a:ext cx="2184400" cy="2362200"/>
          </a:xfrm>
          <a:prstGeom prst="rect">
            <a:avLst/>
          </a:prstGeom>
        </p:spPr>
      </p:pic>
      <p:pic>
        <p:nvPicPr>
          <p:cNvPr id="5" name="Picture 4"/>
          <p:cNvPicPr>
            <a:picLocks noChangeAspect="1"/>
          </p:cNvPicPr>
          <p:nvPr/>
        </p:nvPicPr>
        <p:blipFill>
          <a:blip r:embed="rId6"/>
          <a:stretch>
            <a:fillRect/>
          </a:stretch>
        </p:blipFill>
        <p:spPr>
          <a:xfrm>
            <a:off x="8474783" y="1006156"/>
            <a:ext cx="2019300" cy="2362200"/>
          </a:xfrm>
          <a:prstGeom prst="rect">
            <a:avLst/>
          </a:prstGeom>
        </p:spPr>
      </p:pic>
      <p:sp>
        <p:nvSpPr>
          <p:cNvPr id="6" name="Rectangle 5"/>
          <p:cNvSpPr/>
          <p:nvPr/>
        </p:nvSpPr>
        <p:spPr>
          <a:xfrm>
            <a:off x="229064" y="8263298"/>
            <a:ext cx="5923401" cy="1200328"/>
          </a:xfrm>
          <a:prstGeom prst="rect">
            <a:avLst/>
          </a:prstGeom>
        </p:spPr>
        <p:txBody>
          <a:bodyPr wrap="square">
            <a:spAutoFit/>
          </a:bodyPr>
          <a:lstStyle/>
          <a:p>
            <a:pPr algn="l"/>
            <a:r>
              <a:rPr lang="en-US" b="0" dirty="0">
                <a:latin typeface="Calibri"/>
                <a:cs typeface="Calibri"/>
              </a:rPr>
              <a:t>Wallace (1855): “Every species has come into existence coincident both in space and time with a pre-existing closely allied species.”</a:t>
            </a:r>
          </a:p>
        </p:txBody>
      </p:sp>
      <p:sp>
        <p:nvSpPr>
          <p:cNvPr id="7" name="Rectangle 6"/>
          <p:cNvSpPr/>
          <p:nvPr/>
        </p:nvSpPr>
        <p:spPr>
          <a:xfrm>
            <a:off x="6407584" y="8332834"/>
            <a:ext cx="6502400" cy="1200328"/>
          </a:xfrm>
          <a:prstGeom prst="rect">
            <a:avLst/>
          </a:prstGeom>
        </p:spPr>
        <p:txBody>
          <a:bodyPr>
            <a:spAutoFit/>
          </a:bodyPr>
          <a:lstStyle/>
          <a:p>
            <a:pPr algn="l"/>
            <a:r>
              <a:rPr lang="en-US" b="0" dirty="0">
                <a:latin typeface="Calibri"/>
                <a:cs typeface="Calibri"/>
              </a:rPr>
              <a:t>Darwin (1859): “the more nearly any two forms are related in blood, the nearer they will generally stand to each other in time and space”.</a:t>
            </a:r>
          </a:p>
        </p:txBody>
      </p:sp>
    </p:spTree>
    <p:extLst>
      <p:ext uri="{BB962C8B-B14F-4D97-AF65-F5344CB8AC3E}">
        <p14:creationId xmlns:p14="http://schemas.microsoft.com/office/powerpoint/2010/main" val="1175524809"/>
      </p:ext>
    </p:extLst>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a:xfrm>
            <a:off x="108373" y="-91340"/>
            <a:ext cx="12896427" cy="866987"/>
          </a:xfrm>
        </p:spPr>
        <p:txBody>
          <a:bodyPr>
            <a:normAutofit fontScale="90000"/>
          </a:bodyPr>
          <a:lstStyle/>
          <a:p>
            <a:pPr algn="l"/>
            <a:r>
              <a:rPr lang="en-US" sz="5100" b="1" dirty="0">
                <a:latin typeface="Arial" charset="0"/>
              </a:rPr>
              <a:t>Common ancestry solved problems</a:t>
            </a:r>
            <a:endParaRPr lang="en-US" sz="3400" b="1" dirty="0">
              <a:latin typeface="Arial" charset="0"/>
            </a:endParaRPr>
          </a:p>
        </p:txBody>
      </p:sp>
      <p:pic>
        <p:nvPicPr>
          <p:cNvPr id="5" name="Picture 4"/>
          <p:cNvPicPr>
            <a:picLocks noChangeAspect="1"/>
          </p:cNvPicPr>
          <p:nvPr/>
        </p:nvPicPr>
        <p:blipFill>
          <a:blip r:embed="rId3"/>
          <a:stretch>
            <a:fillRect/>
          </a:stretch>
        </p:blipFill>
        <p:spPr>
          <a:xfrm>
            <a:off x="512879" y="1091538"/>
            <a:ext cx="2019300" cy="2362200"/>
          </a:xfrm>
          <a:prstGeom prst="rect">
            <a:avLst/>
          </a:prstGeom>
        </p:spPr>
      </p:pic>
      <p:sp>
        <p:nvSpPr>
          <p:cNvPr id="7" name="Rectangle 6"/>
          <p:cNvSpPr/>
          <p:nvPr/>
        </p:nvSpPr>
        <p:spPr>
          <a:xfrm>
            <a:off x="2757488" y="1091538"/>
            <a:ext cx="6502400" cy="1200328"/>
          </a:xfrm>
          <a:prstGeom prst="rect">
            <a:avLst/>
          </a:prstGeom>
        </p:spPr>
        <p:txBody>
          <a:bodyPr>
            <a:spAutoFit/>
          </a:bodyPr>
          <a:lstStyle/>
          <a:p>
            <a:pPr algn="l"/>
            <a:r>
              <a:rPr lang="en-US" b="0" dirty="0">
                <a:latin typeface="Calibri"/>
                <a:cs typeface="Calibri"/>
              </a:rPr>
              <a:t>Darwin (1859): “the more nearly any two forms are related in blood, the nearer they will generally stand to each other in time and space”.</a:t>
            </a:r>
          </a:p>
        </p:txBody>
      </p:sp>
      <p:sp>
        <p:nvSpPr>
          <p:cNvPr id="9" name="Rectangle 8"/>
          <p:cNvSpPr/>
          <p:nvPr/>
        </p:nvSpPr>
        <p:spPr>
          <a:xfrm>
            <a:off x="385867" y="3954828"/>
            <a:ext cx="11578336" cy="5262979"/>
          </a:xfrm>
          <a:prstGeom prst="rect">
            <a:avLst/>
          </a:prstGeom>
        </p:spPr>
        <p:txBody>
          <a:bodyPr wrap="square">
            <a:spAutoFit/>
          </a:bodyPr>
          <a:lstStyle/>
          <a:p>
            <a:pPr algn="l"/>
            <a:r>
              <a:rPr lang="en-US" b="0" dirty="0">
                <a:latin typeface="Calibri"/>
                <a:cs typeface="Calibri"/>
              </a:rPr>
              <a:t>A statement of pattern. In modern (statistical!) terms:</a:t>
            </a:r>
          </a:p>
          <a:p>
            <a:pPr algn="l"/>
            <a:endParaRPr lang="en-US" b="0" dirty="0">
              <a:latin typeface="Calibri"/>
              <a:cs typeface="Calibri"/>
            </a:endParaRPr>
          </a:p>
          <a:p>
            <a:pPr algn="l"/>
            <a:r>
              <a:rPr lang="en-US" b="0" dirty="0">
                <a:latin typeface="Calibri"/>
                <a:cs typeface="Calibri"/>
              </a:rPr>
              <a:t>Spatial autocorrelation (similarity increases over shorter distances)</a:t>
            </a:r>
          </a:p>
          <a:p>
            <a:pPr algn="l"/>
            <a:r>
              <a:rPr lang="en-US" b="0" dirty="0">
                <a:latin typeface="Calibri"/>
                <a:cs typeface="Calibri"/>
              </a:rPr>
              <a:t>Cross-correlation: physical similarity correlates with geographic similarity</a:t>
            </a:r>
          </a:p>
          <a:p>
            <a:pPr marL="342900" indent="-342900" algn="l">
              <a:buFont typeface="Arial"/>
              <a:buChar char="•"/>
            </a:pPr>
            <a:r>
              <a:rPr lang="en-US" b="0" dirty="0">
                <a:latin typeface="Calibri"/>
                <a:cs typeface="Calibri"/>
              </a:rPr>
              <a:t>within species</a:t>
            </a:r>
          </a:p>
          <a:p>
            <a:pPr marL="342900" indent="-342900" algn="l">
              <a:buFont typeface="Arial"/>
              <a:buChar char="•"/>
            </a:pPr>
            <a:r>
              <a:rPr lang="en-US" b="0" dirty="0">
                <a:latin typeface="Calibri"/>
                <a:cs typeface="Calibri"/>
              </a:rPr>
              <a:t>across similar species</a:t>
            </a:r>
          </a:p>
          <a:p>
            <a:pPr marL="342900" indent="-342900" algn="l">
              <a:buFont typeface="Arial"/>
              <a:buChar char="•"/>
            </a:pPr>
            <a:r>
              <a:rPr lang="en-US" b="0" dirty="0">
                <a:latin typeface="Calibri"/>
                <a:cs typeface="Calibri"/>
              </a:rPr>
              <a:t>across floras/faunas</a:t>
            </a:r>
          </a:p>
          <a:p>
            <a:pPr algn="l"/>
            <a:endParaRPr lang="en-US" b="0" dirty="0">
              <a:latin typeface="Calibri"/>
              <a:cs typeface="Calibri"/>
            </a:endParaRPr>
          </a:p>
          <a:p>
            <a:pPr algn="l"/>
            <a:r>
              <a:rPr lang="en-US" b="0" dirty="0">
                <a:latin typeface="Calibri"/>
                <a:cs typeface="Calibri"/>
              </a:rPr>
              <a:t>A statement of process: these patterns are explained by common ancestry</a:t>
            </a:r>
          </a:p>
          <a:p>
            <a:pPr algn="l"/>
            <a:endParaRPr lang="en-US" b="0" dirty="0">
              <a:latin typeface="Calibri"/>
              <a:cs typeface="Calibri"/>
            </a:endParaRPr>
          </a:p>
          <a:p>
            <a:pPr algn="l"/>
            <a:r>
              <a:rPr lang="en-US" b="0" dirty="0">
                <a:latin typeface="Calibri"/>
                <a:cs typeface="Calibri"/>
              </a:rPr>
              <a:t>I.e., similar species descend from common ancestral species</a:t>
            </a:r>
          </a:p>
          <a:p>
            <a:pPr algn="l"/>
            <a:endParaRPr lang="en-US" b="0" dirty="0">
              <a:latin typeface="Calibri"/>
              <a:cs typeface="Calibri"/>
            </a:endParaRPr>
          </a:p>
          <a:p>
            <a:pPr algn="l"/>
            <a:r>
              <a:rPr lang="en-US" b="0" dirty="0">
                <a:latin typeface="Calibri"/>
                <a:cs typeface="Calibri"/>
              </a:rPr>
              <a:t>Therefore they had to physically move (or be moved) to get to their present distributions, even if currently separated by barriers</a:t>
            </a:r>
          </a:p>
        </p:txBody>
      </p:sp>
    </p:spTree>
    <p:extLst>
      <p:ext uri="{BB962C8B-B14F-4D97-AF65-F5344CB8AC3E}">
        <p14:creationId xmlns:p14="http://schemas.microsoft.com/office/powerpoint/2010/main" val="3563250279"/>
      </p:ext>
    </p:extLst>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idx="4294967295"/>
          </p:nvPr>
        </p:nvSpPr>
        <p:spPr>
          <a:xfrm>
            <a:off x="-361230" y="342153"/>
            <a:ext cx="12896427" cy="866987"/>
          </a:xfrm>
        </p:spPr>
        <p:txBody>
          <a:bodyPr>
            <a:normAutofit fontScale="90000"/>
          </a:bodyPr>
          <a:lstStyle/>
          <a:p>
            <a:r>
              <a:rPr lang="en-US" sz="5100" b="1" dirty="0">
                <a:latin typeface="Arial" charset="0"/>
              </a:rPr>
              <a:t>Common ancestry created </a:t>
            </a:r>
            <a:r>
              <a:rPr lang="en-US" sz="5100" b="1" i="1" dirty="0">
                <a:latin typeface="Arial" charset="0"/>
              </a:rPr>
              <a:t>new</a:t>
            </a:r>
            <a:r>
              <a:rPr lang="en-US" sz="5100" b="1" dirty="0">
                <a:latin typeface="Arial" charset="0"/>
              </a:rPr>
              <a:t> problems</a:t>
            </a:r>
            <a:br>
              <a:rPr lang="en-US" sz="5100" b="1" dirty="0">
                <a:latin typeface="Arial" charset="0"/>
              </a:rPr>
            </a:br>
            <a:r>
              <a:rPr lang="en-US" sz="5100" b="1" dirty="0">
                <a:latin typeface="Arial" charset="0"/>
              </a:rPr>
              <a:t>- next time</a:t>
            </a:r>
            <a:endParaRPr lang="en-US" sz="3400" b="1" dirty="0">
              <a:latin typeface="Arial" charset="0"/>
            </a:endParaRPr>
          </a:p>
        </p:txBody>
      </p:sp>
      <p:pic>
        <p:nvPicPr>
          <p:cNvPr id="5" name="Picture 4"/>
          <p:cNvPicPr>
            <a:picLocks noChangeAspect="1"/>
          </p:cNvPicPr>
          <p:nvPr/>
        </p:nvPicPr>
        <p:blipFill>
          <a:blip r:embed="rId3"/>
          <a:stretch>
            <a:fillRect/>
          </a:stretch>
        </p:blipFill>
        <p:spPr>
          <a:xfrm>
            <a:off x="10515897" y="846064"/>
            <a:ext cx="2019300" cy="2362200"/>
          </a:xfrm>
          <a:prstGeom prst="rect">
            <a:avLst/>
          </a:prstGeom>
        </p:spPr>
      </p:pic>
      <p:sp>
        <p:nvSpPr>
          <p:cNvPr id="6" name="Rectangle 2"/>
          <p:cNvSpPr txBox="1">
            <a:spLocks noChangeArrowheads="1"/>
          </p:cNvSpPr>
          <p:nvPr/>
        </p:nvSpPr>
        <p:spPr>
          <a:xfrm>
            <a:off x="385866" y="1596072"/>
            <a:ext cx="12293414" cy="8457700"/>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t">
            <a:normAutofit fontScale="97500"/>
          </a:bodyPr>
          <a:lstStyle>
            <a:lvl1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17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a:lstStyle>
          <a:p>
            <a:pPr algn="l"/>
            <a:r>
              <a:rPr lang="en-US" sz="2400" b="1" dirty="0">
                <a:latin typeface="Calibri"/>
                <a:cs typeface="Calibri"/>
              </a:rPr>
              <a:t>What have we learned?</a:t>
            </a:r>
          </a:p>
          <a:p>
            <a:pPr algn="l"/>
            <a:endParaRPr lang="en-US" sz="2400" dirty="0">
              <a:latin typeface="Calibri"/>
              <a:cs typeface="Calibri"/>
            </a:endParaRPr>
          </a:p>
          <a:p>
            <a:pPr algn="l"/>
            <a:r>
              <a:rPr lang="en-US" sz="2400" dirty="0">
                <a:latin typeface="Calibri"/>
                <a:cs typeface="Calibri"/>
              </a:rPr>
              <a:t>Humans </a:t>
            </a:r>
            <a:r>
              <a:rPr lang="en-US" sz="2400" i="1" dirty="0">
                <a:latin typeface="Calibri"/>
                <a:cs typeface="Calibri"/>
              </a:rPr>
              <a:t>love</a:t>
            </a:r>
            <a:r>
              <a:rPr lang="en-US" sz="2400" dirty="0">
                <a:latin typeface="Calibri"/>
                <a:cs typeface="Calibri"/>
              </a:rPr>
              <a:t> to tell origins stories</a:t>
            </a:r>
          </a:p>
          <a:p>
            <a:pPr algn="l"/>
            <a:endParaRPr lang="en-US" sz="2400" dirty="0">
              <a:latin typeface="Calibri"/>
              <a:cs typeface="Calibri"/>
            </a:endParaRPr>
          </a:p>
          <a:p>
            <a:pPr algn="l"/>
            <a:r>
              <a:rPr lang="en-US" sz="2400" dirty="0">
                <a:latin typeface="Calibri"/>
                <a:cs typeface="Calibri"/>
              </a:rPr>
              <a:t>People can hardly avoid doing it, even when evidence is thin</a:t>
            </a:r>
          </a:p>
          <a:p>
            <a:pPr algn="l"/>
            <a:endParaRPr lang="en-US" sz="2400" dirty="0">
              <a:latin typeface="Calibri"/>
              <a:cs typeface="Calibri"/>
            </a:endParaRPr>
          </a:p>
          <a:p>
            <a:pPr algn="l"/>
            <a:r>
              <a:rPr lang="en-US" sz="2400" dirty="0">
                <a:latin typeface="Calibri"/>
                <a:cs typeface="Calibri"/>
              </a:rPr>
              <a:t>Within science, and biogeography, there have been some attempts to avoid origins (process) and focus on pattern.  These never last long, though. In the end, science is about </a:t>
            </a:r>
            <a:r>
              <a:rPr lang="en-US" sz="2400" i="1" dirty="0">
                <a:latin typeface="Calibri"/>
                <a:cs typeface="Calibri"/>
              </a:rPr>
              <a:t>process</a:t>
            </a:r>
            <a:r>
              <a:rPr lang="en-US" sz="2400" dirty="0">
                <a:latin typeface="Calibri"/>
                <a:cs typeface="Calibri"/>
              </a:rPr>
              <a:t>, i.e. </a:t>
            </a:r>
            <a:r>
              <a:rPr lang="en-US" sz="2400" i="1" dirty="0">
                <a:latin typeface="Calibri"/>
                <a:cs typeface="Calibri"/>
              </a:rPr>
              <a:t>explaining</a:t>
            </a:r>
            <a:r>
              <a:rPr lang="en-US" sz="2400" dirty="0">
                <a:latin typeface="Calibri"/>
                <a:cs typeface="Calibri"/>
              </a:rPr>
              <a:t> patterns.</a:t>
            </a:r>
          </a:p>
          <a:p>
            <a:pPr algn="l"/>
            <a:endParaRPr lang="en-US" sz="2400" dirty="0">
              <a:latin typeface="Calibri"/>
              <a:cs typeface="Calibri"/>
            </a:endParaRPr>
          </a:p>
          <a:p>
            <a:pPr algn="l"/>
            <a:r>
              <a:rPr lang="en-US" sz="2400" dirty="0">
                <a:latin typeface="Calibri"/>
                <a:cs typeface="Calibri"/>
              </a:rPr>
              <a:t>The key role of background assumptions, culture, politics, religion in inventing origins stories, and in their deployment (typically to justify the author’s point of view, or that of their benefactors!)</a:t>
            </a:r>
          </a:p>
          <a:p>
            <a:pPr algn="l"/>
            <a:endParaRPr lang="en-US" sz="2400" dirty="0">
              <a:latin typeface="Calibri"/>
              <a:cs typeface="Calibri"/>
            </a:endParaRPr>
          </a:p>
          <a:p>
            <a:pPr algn="l"/>
            <a:r>
              <a:rPr lang="en-US" sz="2400" dirty="0">
                <a:latin typeface="Calibri"/>
                <a:cs typeface="Calibri"/>
              </a:rPr>
              <a:t>HOWEVER </a:t>
            </a:r>
            <a:r>
              <a:rPr lang="mr-IN" sz="2400" dirty="0">
                <a:latin typeface="Calibri"/>
                <a:cs typeface="Calibri"/>
              </a:rPr>
              <a:t>–</a:t>
            </a:r>
            <a:r>
              <a:rPr lang="en-US" sz="2400" dirty="0">
                <a:latin typeface="Calibri"/>
                <a:cs typeface="Calibri"/>
              </a:rPr>
              <a:t> KEY POINT </a:t>
            </a:r>
            <a:r>
              <a:rPr lang="mr-IN" sz="2400" dirty="0">
                <a:latin typeface="Calibri"/>
                <a:cs typeface="Calibri"/>
              </a:rPr>
              <a:t>–</a:t>
            </a:r>
            <a:r>
              <a:rPr lang="en-US" sz="2400" dirty="0">
                <a:latin typeface="Calibri"/>
                <a:cs typeface="Calibri"/>
              </a:rPr>
              <a:t> data and testing (the scientific process) can eventually overwhelm even very strong pre-existing biases. This is why science is special (but also why we should always keep an eye on data versus assumptions).</a:t>
            </a:r>
          </a:p>
          <a:p>
            <a:pPr algn="l"/>
            <a:endParaRPr lang="en-US" sz="2400" dirty="0">
              <a:latin typeface="Calibri"/>
              <a:cs typeface="Calibri"/>
            </a:endParaRPr>
          </a:p>
          <a:p>
            <a:pPr algn="l"/>
            <a:r>
              <a:rPr lang="en-US" sz="2400" dirty="0">
                <a:latin typeface="Calibri"/>
                <a:cs typeface="Calibri"/>
              </a:rPr>
              <a:t>All these issues are actually STILL ALIVE TODAY in biogeography and elsewhere.  As we will see with 20</a:t>
            </a:r>
            <a:r>
              <a:rPr lang="en-US" sz="2400" baseline="30000" dirty="0">
                <a:latin typeface="Calibri"/>
                <a:cs typeface="Calibri"/>
              </a:rPr>
              <a:t>th</a:t>
            </a:r>
            <a:r>
              <a:rPr lang="en-US" sz="2400" dirty="0">
                <a:latin typeface="Calibri"/>
                <a:cs typeface="Calibri"/>
              </a:rPr>
              <a:t> century biogeography, and even 21</a:t>
            </a:r>
            <a:r>
              <a:rPr lang="en-US" sz="2400" baseline="30000" dirty="0">
                <a:latin typeface="Calibri"/>
                <a:cs typeface="Calibri"/>
              </a:rPr>
              <a:t>st</a:t>
            </a:r>
            <a:r>
              <a:rPr lang="en-US" sz="2400" dirty="0">
                <a:latin typeface="Calibri"/>
                <a:cs typeface="Calibri"/>
              </a:rPr>
              <a:t>-century, model-based, computational biogeography!</a:t>
            </a:r>
          </a:p>
        </p:txBody>
      </p:sp>
    </p:spTree>
    <p:extLst>
      <p:ext uri="{BB962C8B-B14F-4D97-AF65-F5344CB8AC3E}">
        <p14:creationId xmlns:p14="http://schemas.microsoft.com/office/powerpoint/2010/main" val="3487578782"/>
      </p:ext>
    </p:extLst>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idx="4294967295"/>
          </p:nvPr>
        </p:nvSpPr>
        <p:spPr>
          <a:xfrm>
            <a:off x="108373" y="2085620"/>
            <a:ext cx="12896427" cy="866987"/>
          </a:xfrm>
        </p:spPr>
        <p:txBody>
          <a:bodyPr>
            <a:normAutofit fontScale="90000"/>
          </a:bodyPr>
          <a:lstStyle/>
          <a:p>
            <a:r>
              <a:rPr lang="en-US" sz="5100" b="1" dirty="0" smtClean="0">
                <a:latin typeface="Arial" charset="0"/>
              </a:rPr>
              <a:t>Bonus slides </a:t>
            </a:r>
            <a:r>
              <a:rPr lang="mr-IN" sz="5100" b="1" dirty="0" smtClean="0">
                <a:latin typeface="Arial" charset="0"/>
              </a:rPr>
              <a:t>–</a:t>
            </a:r>
            <a:r>
              <a:rPr lang="en-US" sz="5100" b="1" dirty="0" smtClean="0">
                <a:latin typeface="Arial" charset="0"/>
              </a:rPr>
              <a:t> background on US creationism debate, if needed/desired</a:t>
            </a:r>
            <a:endParaRPr lang="en-US" sz="5100" b="1" dirty="0">
              <a:latin typeface="Arial" charset="0"/>
            </a:endParaRPr>
          </a:p>
        </p:txBody>
      </p:sp>
    </p:spTree>
    <p:extLst>
      <p:ext uri="{BB962C8B-B14F-4D97-AF65-F5344CB8AC3E}">
        <p14:creationId xmlns:p14="http://schemas.microsoft.com/office/powerpoint/2010/main" val="257331222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4"/>
          <p:cNvSpPr>
            <a:spLocks noGrp="1"/>
          </p:cNvSpPr>
          <p:nvPr>
            <p:ph type="ftr" sz="quarter" idx="11"/>
          </p:nvPr>
        </p:nvSpPr>
        <p:spPr/>
        <p:txBody>
          <a:bodyPr/>
          <a:lstStyle/>
          <a:p>
            <a:r>
              <a:rPr lang="en-US"/>
              <a:t>Nick Matzke, </a:t>
            </a:r>
            <a:r>
              <a:rPr lang="en-US" b="0"/>
              <a:t>www.ncseweb.org.</a:t>
            </a:r>
            <a:r>
              <a:rPr lang="en-US"/>
              <a:t>  Darwin Day – O4R/WU – Feb. 9, 2007.  </a:t>
            </a:r>
            <a:r>
              <a:rPr lang="ja-JP" altLang="en-US">
                <a:latin typeface="Arial"/>
              </a:rPr>
              <a:t>“</a:t>
            </a:r>
            <a:r>
              <a:rPr lang="en-US"/>
              <a:t>Creationism on Trial</a:t>
            </a:r>
            <a:r>
              <a:rPr lang="ja-JP" altLang="en-US">
                <a:latin typeface="Arial"/>
              </a:rPr>
              <a:t>”</a:t>
            </a:r>
            <a:endParaRPr lang="en-US"/>
          </a:p>
        </p:txBody>
      </p:sp>
      <p:pic>
        <p:nvPicPr>
          <p:cNvPr id="755714" name="Picture 2" descr="Bleckmann_2006_BioScience_Evo-creo_in_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600" y="0"/>
            <a:ext cx="9676836" cy="9753600"/>
          </a:xfrm>
          <a:prstGeom prst="rect">
            <a:avLst/>
          </a:prstGeom>
          <a:noFill/>
          <a:extLst>
            <a:ext uri="{909E8E84-426E-40dd-AFC4-6F175D3DCCD1}">
              <a14:hiddenFill xmlns:a14="http://schemas.microsoft.com/office/drawing/2010/main">
                <a:solidFill>
                  <a:srgbClr val="FFFFFF"/>
                </a:solidFill>
              </a14:hiddenFill>
            </a:ext>
          </a:extLst>
        </p:spPr>
      </p:pic>
      <p:sp>
        <p:nvSpPr>
          <p:cNvPr id="755715" name="AutoShape 3"/>
          <p:cNvSpPr>
            <a:spLocks noChangeArrowheads="1"/>
          </p:cNvSpPr>
          <p:nvPr/>
        </p:nvSpPr>
        <p:spPr bwMode="auto">
          <a:xfrm rot="2190664">
            <a:off x="3467947" y="1950720"/>
            <a:ext cx="1950720" cy="433493"/>
          </a:xfrm>
          <a:prstGeom prst="rightArrow">
            <a:avLst>
              <a:gd name="adj1" fmla="val 50000"/>
              <a:gd name="adj2" fmla="val 112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0046" tIns="65023" rIns="130046" bIns="65023" anchor="ctr"/>
          <a:lstStyle/>
          <a:p>
            <a:endParaRPr lang="en-US"/>
          </a:p>
        </p:txBody>
      </p:sp>
      <p:sp>
        <p:nvSpPr>
          <p:cNvPr id="755716" name="AutoShape 4"/>
          <p:cNvSpPr>
            <a:spLocks noChangeArrowheads="1"/>
          </p:cNvSpPr>
          <p:nvPr/>
        </p:nvSpPr>
        <p:spPr bwMode="auto">
          <a:xfrm rot="2190664">
            <a:off x="7261013" y="2059094"/>
            <a:ext cx="1950720" cy="433493"/>
          </a:xfrm>
          <a:prstGeom prst="rightArrow">
            <a:avLst>
              <a:gd name="adj1" fmla="val 50000"/>
              <a:gd name="adj2" fmla="val 112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0046" tIns="65023" rIns="130046" bIns="65023" anchor="ctr"/>
          <a:lstStyle/>
          <a:p>
            <a:endParaRPr lang="en-US"/>
          </a:p>
        </p:txBody>
      </p:sp>
      <p:sp>
        <p:nvSpPr>
          <p:cNvPr id="755717" name="AutoShape 5"/>
          <p:cNvSpPr>
            <a:spLocks noChangeArrowheads="1"/>
          </p:cNvSpPr>
          <p:nvPr/>
        </p:nvSpPr>
        <p:spPr bwMode="auto">
          <a:xfrm rot="2190664">
            <a:off x="8778240" y="1517227"/>
            <a:ext cx="1950720" cy="433493"/>
          </a:xfrm>
          <a:prstGeom prst="rightArrow">
            <a:avLst>
              <a:gd name="adj1" fmla="val 50000"/>
              <a:gd name="adj2" fmla="val 112500"/>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0046" tIns="65023" rIns="130046" bIns="65023" anchor="ctr"/>
          <a:lstStyle/>
          <a:p>
            <a:endParaRPr lang="en-US"/>
          </a:p>
        </p:txBody>
      </p:sp>
    </p:spTree>
    <p:extLst>
      <p:ext uri="{BB962C8B-B14F-4D97-AF65-F5344CB8AC3E}">
        <p14:creationId xmlns:p14="http://schemas.microsoft.com/office/powerpoint/2010/main" val="2850599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grpId="0" nodeType="clickEffect">
                                  <p:stCondLst>
                                    <p:cond delay="0"/>
                                  </p:stCondLst>
                                  <p:childTnLst>
                                    <p:set>
                                      <p:cBhvr>
                                        <p:cTn id="6" dur="1" fill="hold">
                                          <p:stCondLst>
                                            <p:cond delay="0"/>
                                          </p:stCondLst>
                                        </p:cTn>
                                        <p:tgtEl>
                                          <p:spTgt spid="755715"/>
                                        </p:tgtEl>
                                        <p:attrNameLst>
                                          <p:attrName>style.visibility</p:attrName>
                                        </p:attrNameLst>
                                      </p:cBhvr>
                                      <p:to>
                                        <p:strVal val="visible"/>
                                      </p:to>
                                    </p:set>
                                    <p:anim calcmode="lin" valueType="num">
                                      <p:cBhvr additive="base">
                                        <p:cTn id="7" dur="500" fill="hold"/>
                                        <p:tgtEl>
                                          <p:spTgt spid="755715"/>
                                        </p:tgtEl>
                                        <p:attrNameLst>
                                          <p:attrName>ppt_x</p:attrName>
                                        </p:attrNameLst>
                                      </p:cBhvr>
                                      <p:tavLst>
                                        <p:tav tm="0">
                                          <p:val>
                                            <p:strVal val="0-#ppt_w/2"/>
                                          </p:val>
                                        </p:tav>
                                        <p:tav tm="100000">
                                          <p:val>
                                            <p:strVal val="#ppt_x"/>
                                          </p:val>
                                        </p:tav>
                                      </p:tavLst>
                                    </p:anim>
                                    <p:anim calcmode="lin" valueType="num">
                                      <p:cBhvr additive="base">
                                        <p:cTn id="8" dur="500" fill="hold"/>
                                        <p:tgtEl>
                                          <p:spTgt spid="75571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755716"/>
                                        </p:tgtEl>
                                        <p:attrNameLst>
                                          <p:attrName>style.visibility</p:attrName>
                                        </p:attrNameLst>
                                      </p:cBhvr>
                                      <p:to>
                                        <p:strVal val="visible"/>
                                      </p:to>
                                    </p:set>
                                    <p:anim calcmode="lin" valueType="num">
                                      <p:cBhvr additive="base">
                                        <p:cTn id="13" dur="500" fill="hold"/>
                                        <p:tgtEl>
                                          <p:spTgt spid="755716"/>
                                        </p:tgtEl>
                                        <p:attrNameLst>
                                          <p:attrName>ppt_x</p:attrName>
                                        </p:attrNameLst>
                                      </p:cBhvr>
                                      <p:tavLst>
                                        <p:tav tm="0">
                                          <p:val>
                                            <p:strVal val="0-#ppt_w/2"/>
                                          </p:val>
                                        </p:tav>
                                        <p:tav tm="100000">
                                          <p:val>
                                            <p:strVal val="#ppt_x"/>
                                          </p:val>
                                        </p:tav>
                                      </p:tavLst>
                                    </p:anim>
                                    <p:anim calcmode="lin" valueType="num">
                                      <p:cBhvr additive="base">
                                        <p:cTn id="14" dur="500" fill="hold"/>
                                        <p:tgtEl>
                                          <p:spTgt spid="755716"/>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755717"/>
                                        </p:tgtEl>
                                        <p:attrNameLst>
                                          <p:attrName>style.visibility</p:attrName>
                                        </p:attrNameLst>
                                      </p:cBhvr>
                                      <p:to>
                                        <p:strVal val="visible"/>
                                      </p:to>
                                    </p:set>
                                    <p:anim calcmode="lin" valueType="num">
                                      <p:cBhvr additive="base">
                                        <p:cTn id="19" dur="500" fill="hold"/>
                                        <p:tgtEl>
                                          <p:spTgt spid="755717"/>
                                        </p:tgtEl>
                                        <p:attrNameLst>
                                          <p:attrName>ppt_x</p:attrName>
                                        </p:attrNameLst>
                                      </p:cBhvr>
                                      <p:tavLst>
                                        <p:tav tm="0">
                                          <p:val>
                                            <p:strVal val="0-#ppt_w/2"/>
                                          </p:val>
                                        </p:tav>
                                        <p:tav tm="100000">
                                          <p:val>
                                            <p:strVal val="#ppt_x"/>
                                          </p:val>
                                        </p:tav>
                                      </p:tavLst>
                                    </p:anim>
                                    <p:anim calcmode="lin" valueType="num">
                                      <p:cBhvr additive="base">
                                        <p:cTn id="20" dur="500" fill="hold"/>
                                        <p:tgtEl>
                                          <p:spTgt spid="7557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715" grpId="0" animBg="1"/>
      <p:bldP spid="755716" grpId="0" animBg="1"/>
      <p:bldP spid="7557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a:t>Nick Matzke, </a:t>
            </a:r>
            <a:r>
              <a:rPr lang="en-US" b="0"/>
              <a:t>www.ncseweb.org.</a:t>
            </a:r>
            <a:r>
              <a:rPr lang="en-US"/>
              <a:t>  Darwin Day – O4R/WU – Feb. 9, 2007.  </a:t>
            </a:r>
            <a:r>
              <a:rPr lang="ja-JP" altLang="en-US">
                <a:latin typeface="Arial"/>
              </a:rPr>
              <a:t>“</a:t>
            </a:r>
            <a:r>
              <a:rPr lang="en-US"/>
              <a:t>Creationism on Trial</a:t>
            </a:r>
            <a:r>
              <a:rPr lang="ja-JP" altLang="en-US">
                <a:latin typeface="Arial"/>
              </a:rPr>
              <a:t>”</a:t>
            </a:r>
            <a:endParaRPr lang="en-US"/>
          </a:p>
        </p:txBody>
      </p:sp>
      <p:pic>
        <p:nvPicPr>
          <p:cNvPr id="485379" name="Picture 3" descr="2005_0807_Time_Magazine_graph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2" y="0"/>
            <a:ext cx="9448799" cy="9807787"/>
          </a:xfrm>
          <a:prstGeom prst="rect">
            <a:avLst/>
          </a:prstGeom>
          <a:noFill/>
          <a:extLst>
            <a:ext uri="{909E8E84-426E-40dd-AFC4-6F175D3DCCD1}">
              <a14:hiddenFill xmlns:a14="http://schemas.microsoft.com/office/drawing/2010/main">
                <a:solidFill>
                  <a:srgbClr val="FFFFFF"/>
                </a:solidFill>
              </a14:hiddenFill>
            </a:ext>
          </a:extLst>
        </p:spPr>
      </p:pic>
      <p:pic>
        <p:nvPicPr>
          <p:cNvPr id="485380" name="Picture 4" descr="Time_cov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746" y="3467947"/>
            <a:ext cx="3215076" cy="4206241"/>
          </a:xfrm>
          <a:prstGeom prst="rect">
            <a:avLst/>
          </a:prstGeom>
          <a:noFill/>
          <a:extLst>
            <a:ext uri="{909E8E84-426E-40dd-AFC4-6F175D3DCCD1}">
              <a14:hiddenFill xmlns:a14="http://schemas.microsoft.com/office/drawing/2010/main">
                <a:solidFill>
                  <a:srgbClr val="FFFFFF"/>
                </a:solidFill>
              </a14:hiddenFill>
            </a:ext>
          </a:extLst>
        </p:spPr>
      </p:pic>
      <p:sp>
        <p:nvSpPr>
          <p:cNvPr id="485381" name="Rectangle 5"/>
          <p:cNvSpPr>
            <a:spLocks noGrp="1" noChangeArrowheads="1"/>
          </p:cNvSpPr>
          <p:nvPr>
            <p:ph type="title"/>
          </p:nvPr>
        </p:nvSpPr>
        <p:spPr>
          <a:xfrm>
            <a:off x="0" y="325120"/>
            <a:ext cx="11054080" cy="1083733"/>
          </a:xfrm>
        </p:spPr>
        <p:txBody>
          <a:bodyPr>
            <a:normAutofit fontScale="90000"/>
          </a:bodyPr>
          <a:lstStyle/>
          <a:p>
            <a:pPr algn="l"/>
            <a:r>
              <a:rPr lang="en-US" sz="3400" i="1" dirty="0"/>
              <a:t>Time</a:t>
            </a:r>
            <a:r>
              <a:rPr lang="en-US" sz="3400" dirty="0"/>
              <a:t> magazine</a:t>
            </a:r>
            <a:br>
              <a:rPr lang="en-US" sz="3400" dirty="0"/>
            </a:br>
            <a:r>
              <a:rPr lang="en-US" sz="3400" dirty="0"/>
              <a:t>(summer 2005)</a:t>
            </a:r>
          </a:p>
        </p:txBody>
      </p:sp>
      <p:sp>
        <p:nvSpPr>
          <p:cNvPr id="485382" name="AutoShape 6"/>
          <p:cNvSpPr>
            <a:spLocks noChangeArrowheads="1"/>
          </p:cNvSpPr>
          <p:nvPr/>
        </p:nvSpPr>
        <p:spPr bwMode="auto">
          <a:xfrm>
            <a:off x="10403840" y="3312161"/>
            <a:ext cx="1842347" cy="2756746"/>
          </a:xfrm>
          <a:prstGeom prst="upArrowCallout">
            <a:avLst>
              <a:gd name="adj1" fmla="val 25000"/>
              <a:gd name="adj2" fmla="val 25000"/>
              <a:gd name="adj3" fmla="val 24939"/>
              <a:gd name="adj4" fmla="val 66667"/>
            </a:avLst>
          </a:prstGeom>
          <a:solidFill>
            <a:srgbClr val="FFFF00"/>
          </a:solidFill>
          <a:ln w="76200">
            <a:solidFill>
              <a:srgbClr val="00008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30046" tIns="65023" rIns="130046" bIns="65023" anchor="ctr"/>
          <a:lstStyle/>
          <a:p>
            <a:pPr algn="ctr"/>
            <a:r>
              <a:rPr lang="en-US" b="1">
                <a:solidFill>
                  <a:srgbClr val="0000FF"/>
                </a:solidFill>
                <a:latin typeface="Arial" charset="0"/>
              </a:rPr>
              <a:t>Dover,</a:t>
            </a:r>
          </a:p>
          <a:p>
            <a:pPr algn="ctr"/>
            <a:r>
              <a:rPr lang="en-US" b="1">
                <a:solidFill>
                  <a:srgbClr val="0000FF"/>
                </a:solidFill>
                <a:latin typeface="Arial" charset="0"/>
              </a:rPr>
              <a:t>PA</a:t>
            </a:r>
          </a:p>
        </p:txBody>
      </p:sp>
    </p:spTree>
    <p:extLst>
      <p:ext uri="{BB962C8B-B14F-4D97-AF65-F5344CB8AC3E}">
        <p14:creationId xmlns:p14="http://schemas.microsoft.com/office/powerpoint/2010/main" val="2126439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85382"/>
                                        </p:tgtEl>
                                        <p:attrNameLst>
                                          <p:attrName>style.visibility</p:attrName>
                                        </p:attrNameLst>
                                      </p:cBhvr>
                                      <p:to>
                                        <p:strVal val="visible"/>
                                      </p:to>
                                    </p:set>
                                    <p:anim calcmode="lin" valueType="num">
                                      <p:cBhvr additive="base">
                                        <p:cTn id="7" dur="2000" fill="hold"/>
                                        <p:tgtEl>
                                          <p:spTgt spid="485382"/>
                                        </p:tgtEl>
                                        <p:attrNameLst>
                                          <p:attrName>ppt_x</p:attrName>
                                        </p:attrNameLst>
                                      </p:cBhvr>
                                      <p:tavLst>
                                        <p:tav tm="0">
                                          <p:val>
                                            <p:strVal val="0-#ppt_w/2"/>
                                          </p:val>
                                        </p:tav>
                                        <p:tav tm="100000">
                                          <p:val>
                                            <p:strVal val="#ppt_x"/>
                                          </p:val>
                                        </p:tav>
                                      </p:tavLst>
                                    </p:anim>
                                    <p:anim calcmode="lin" valueType="num">
                                      <p:cBhvr additive="base">
                                        <p:cTn id="8" dur="2000" fill="hold"/>
                                        <p:tgtEl>
                                          <p:spTgt spid="4853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8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70" name="Picture 6" descr="Ken_Miller_ID-Harrisburg-PA09-27-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94" y="758614"/>
            <a:ext cx="12137813" cy="8629227"/>
          </a:xfrm>
          <a:prstGeom prst="rect">
            <a:avLst/>
          </a:prstGeom>
          <a:noFill/>
          <a:extLst>
            <a:ext uri="{909E8E84-426E-40dd-AFC4-6F175D3DCCD1}">
              <a14:hiddenFill xmlns:a14="http://schemas.microsoft.com/office/drawing/2010/main">
                <a:solidFill>
                  <a:srgbClr val="FFFFFF"/>
                </a:solidFill>
              </a14:hiddenFill>
            </a:ext>
          </a:extLst>
        </p:spPr>
      </p:pic>
      <p:sp>
        <p:nvSpPr>
          <p:cNvPr id="241666" name="Rectangle 2"/>
          <p:cNvSpPr>
            <a:spLocks noGrp="1" noChangeArrowheads="1"/>
          </p:cNvSpPr>
          <p:nvPr>
            <p:ph type="title"/>
          </p:nvPr>
        </p:nvSpPr>
        <p:spPr>
          <a:xfrm>
            <a:off x="758613" y="0"/>
            <a:ext cx="11054080" cy="866987"/>
          </a:xfrm>
        </p:spPr>
        <p:txBody>
          <a:bodyPr/>
          <a:lstStyle/>
          <a:p>
            <a:r>
              <a:rPr lang="en-US" sz="4600" i="1"/>
              <a:t>Kitzmiller v. Dover</a:t>
            </a:r>
          </a:p>
        </p:txBody>
      </p:sp>
      <p:sp>
        <p:nvSpPr>
          <p:cNvPr id="7" name="Footer Placeholder 4"/>
          <p:cNvSpPr>
            <a:spLocks noGrp="1"/>
          </p:cNvSpPr>
          <p:nvPr>
            <p:ph type="ftr" sz="quarter" idx="11"/>
          </p:nvPr>
        </p:nvSpPr>
        <p:spPr>
          <a:xfrm>
            <a:off x="1083733" y="9360747"/>
            <a:ext cx="11379200" cy="108373"/>
          </a:xfrm>
        </p:spPr>
        <p:txBody>
          <a:bodyPr/>
          <a:lstStyle/>
          <a:p>
            <a:r>
              <a:rPr lang="en-US" dirty="0">
                <a:latin typeface="Calibri"/>
                <a:cs typeface="Calibri"/>
              </a:rPr>
              <a:t>Nick Matzke, </a:t>
            </a:r>
            <a:r>
              <a:rPr lang="en-US" b="0" dirty="0" err="1">
                <a:latin typeface="Calibri"/>
                <a:cs typeface="Calibri"/>
              </a:rPr>
              <a:t>www.ncseweb.org</a:t>
            </a:r>
            <a:r>
              <a:rPr lang="en-US" b="0" dirty="0">
                <a:latin typeface="Calibri"/>
                <a:cs typeface="Calibri"/>
              </a:rPr>
              <a:t>.</a:t>
            </a:r>
            <a:r>
              <a:rPr lang="en-US" dirty="0">
                <a:latin typeface="Calibri"/>
                <a:cs typeface="Calibri"/>
              </a:rPr>
              <a:t>  Darwin Day – O4R/WU – </a:t>
            </a:r>
            <a:r>
              <a:rPr lang="ja-JP" altLang="en-US" dirty="0">
                <a:latin typeface="Calibri"/>
                <a:cs typeface="Calibri"/>
              </a:rPr>
              <a:t>“</a:t>
            </a:r>
            <a:r>
              <a:rPr lang="en-US" dirty="0">
                <a:latin typeface="Calibri"/>
                <a:cs typeface="Calibri"/>
              </a:rPr>
              <a:t>Creationism on Trial</a:t>
            </a:r>
            <a:r>
              <a:rPr lang="ja-JP" altLang="en-US" dirty="0">
                <a:latin typeface="Calibri"/>
                <a:cs typeface="Calibri"/>
              </a:rPr>
              <a:t>”</a:t>
            </a:r>
            <a:endParaRPr lang="en-US" dirty="0">
              <a:latin typeface="Calibri"/>
              <a:cs typeface="Calibri"/>
            </a:endParaRPr>
          </a:p>
        </p:txBody>
      </p:sp>
      <p:sp>
        <p:nvSpPr>
          <p:cNvPr id="3" name="Oval 2"/>
          <p:cNvSpPr/>
          <p:nvPr/>
        </p:nvSpPr>
        <p:spPr>
          <a:xfrm>
            <a:off x="10555395" y="4450555"/>
            <a:ext cx="1430154" cy="1494191"/>
          </a:xfrm>
          <a:prstGeom prst="ellipse">
            <a:avLst/>
          </a:prstGeom>
          <a:noFill/>
          <a:ln w="101600" cap="flat">
            <a:solidFill>
              <a:srgbClr val="0000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2200" b="0" i="0" u="none" strike="noStrike" cap="none" spc="0" normalizeH="0" baseline="0">
              <a:ln>
                <a:noFill/>
              </a:ln>
              <a:solidFill>
                <a:srgbClr val="FFFFFF"/>
              </a:solidFill>
              <a:effectLst/>
              <a:uFillTx/>
              <a:latin typeface="+mn-lt"/>
              <a:ea typeface="+mn-ea"/>
              <a:cs typeface="+mn-cs"/>
              <a:sym typeface="Helvetica Neue Medium"/>
            </a:endParaRPr>
          </a:p>
        </p:txBody>
      </p:sp>
    </p:spTree>
    <p:extLst>
      <p:ext uri="{BB962C8B-B14F-4D97-AF65-F5344CB8AC3E}">
        <p14:creationId xmlns:p14="http://schemas.microsoft.com/office/powerpoint/2010/main" val="477506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en-US" dirty="0">
                <a:latin typeface="Calibri"/>
                <a:cs typeface="Calibri"/>
              </a:rPr>
              <a:t>Nick Matzke, </a:t>
            </a:r>
            <a:r>
              <a:rPr lang="en-US" b="0" dirty="0" err="1">
                <a:latin typeface="Calibri"/>
                <a:cs typeface="Calibri"/>
              </a:rPr>
              <a:t>www.ncseweb.org</a:t>
            </a:r>
            <a:r>
              <a:rPr lang="en-US" b="0" dirty="0">
                <a:latin typeface="Calibri"/>
                <a:cs typeface="Calibri"/>
              </a:rPr>
              <a:t>.</a:t>
            </a:r>
            <a:r>
              <a:rPr lang="en-US" dirty="0">
                <a:latin typeface="Calibri"/>
                <a:cs typeface="Calibri"/>
              </a:rPr>
              <a:t>  Darwin Day – O4R/WU – </a:t>
            </a:r>
            <a:r>
              <a:rPr lang="ja-JP" altLang="en-US" dirty="0">
                <a:latin typeface="Calibri"/>
                <a:cs typeface="Calibri"/>
              </a:rPr>
              <a:t>“</a:t>
            </a:r>
            <a:r>
              <a:rPr lang="en-US" dirty="0">
                <a:latin typeface="Calibri"/>
                <a:cs typeface="Calibri"/>
              </a:rPr>
              <a:t>Creationism on Trial</a:t>
            </a:r>
            <a:r>
              <a:rPr lang="ja-JP" altLang="en-US" dirty="0">
                <a:latin typeface="Calibri"/>
                <a:cs typeface="Calibri"/>
              </a:rPr>
              <a:t>”</a:t>
            </a:r>
            <a:endParaRPr lang="en-US" dirty="0">
              <a:latin typeface="Calibri"/>
              <a:cs typeface="Calibri"/>
            </a:endParaRPr>
          </a:p>
        </p:txBody>
      </p:sp>
      <p:sp>
        <p:nvSpPr>
          <p:cNvPr id="203778" name="Rectangle 2"/>
          <p:cNvSpPr>
            <a:spLocks noGrp="1" noChangeArrowheads="1"/>
          </p:cNvSpPr>
          <p:nvPr>
            <p:ph type="title"/>
          </p:nvPr>
        </p:nvSpPr>
        <p:spPr>
          <a:xfrm>
            <a:off x="1950720" y="866987"/>
            <a:ext cx="9428480" cy="1083733"/>
          </a:xfrm>
        </p:spPr>
        <p:txBody>
          <a:bodyPr>
            <a:normAutofit fontScale="90000"/>
          </a:bodyPr>
          <a:lstStyle/>
          <a:p>
            <a:r>
              <a:rPr lang="en-US"/>
              <a:t>ID Not Science</a:t>
            </a:r>
          </a:p>
        </p:txBody>
      </p:sp>
      <p:pic>
        <p:nvPicPr>
          <p:cNvPr id="203780" name="Picture 4" descr="05-Dover-NOT-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347" y="433493"/>
            <a:ext cx="9753600" cy="8615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072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2290" name="Group 1026"/>
          <p:cNvGrpSpPr>
            <a:grpSpLocks/>
          </p:cNvGrpSpPr>
          <p:nvPr/>
        </p:nvGrpSpPr>
        <p:grpSpPr bwMode="auto">
          <a:xfrm>
            <a:off x="347698" y="216747"/>
            <a:ext cx="12657102" cy="1966525"/>
            <a:chOff x="154" y="96"/>
            <a:chExt cx="5606" cy="871"/>
          </a:xfrm>
        </p:grpSpPr>
        <p:pic>
          <p:nvPicPr>
            <p:cNvPr id="652291" name="Picture 1027" descr="Biology_and_Creation_1986_p2-10_qu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 y="240"/>
              <a:ext cx="3792" cy="727"/>
            </a:xfrm>
            <a:prstGeom prst="rect">
              <a:avLst/>
            </a:prstGeom>
            <a:noFill/>
            <a:extLst>
              <a:ext uri="{909E8E84-426E-40dd-AFC4-6F175D3DCCD1}">
                <a14:hiddenFill xmlns:a14="http://schemas.microsoft.com/office/drawing/2010/main">
                  <a:solidFill>
                    <a:srgbClr val="FFFFFF"/>
                  </a:solidFill>
                </a14:hiddenFill>
              </a:ext>
            </a:extLst>
          </p:spPr>
        </p:pic>
        <p:pic>
          <p:nvPicPr>
            <p:cNvPr id="652292" name="Picture 1028" descr="Biology_and_Creation_1986_p2-10_num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5" y="96"/>
              <a:ext cx="285" cy="162"/>
            </a:xfrm>
            <a:prstGeom prst="rect">
              <a:avLst/>
            </a:prstGeom>
            <a:noFill/>
            <a:extLst>
              <a:ext uri="{909E8E84-426E-40dd-AFC4-6F175D3DCCD1}">
                <a14:hiddenFill xmlns:a14="http://schemas.microsoft.com/office/drawing/2010/main">
                  <a:solidFill>
                    <a:srgbClr val="FFFFFF"/>
                  </a:solidFill>
                </a14:hiddenFill>
              </a:ext>
            </a:extLst>
          </p:spPr>
        </p:pic>
        <p:sp>
          <p:nvSpPr>
            <p:cNvPr id="652293" name="Rectangle 1029"/>
            <p:cNvSpPr>
              <a:spLocks noChangeArrowheads="1"/>
            </p:cNvSpPr>
            <p:nvPr/>
          </p:nvSpPr>
          <p:spPr bwMode="auto">
            <a:xfrm>
              <a:off x="154" y="575"/>
              <a:ext cx="1801"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dirty="0">
                  <a:solidFill>
                    <a:srgbClr val="800000"/>
                  </a:solidFill>
                  <a:latin typeface="Arial" charset="0"/>
                </a:rPr>
                <a:t>Biology and Creation</a:t>
              </a:r>
              <a:r>
                <a:rPr lang="en-US" dirty="0">
                  <a:solidFill>
                    <a:srgbClr val="800000"/>
                  </a:solidFill>
                  <a:latin typeface="Arial" charset="0"/>
                </a:rPr>
                <a:t> 1986</a:t>
              </a:r>
            </a:p>
          </p:txBody>
        </p:sp>
      </p:grpSp>
      <p:sp>
        <p:nvSpPr>
          <p:cNvPr id="652294" name="Rectangle 1030"/>
          <p:cNvSpPr>
            <a:spLocks noGrp="1" noChangeArrowheads="1"/>
          </p:cNvSpPr>
          <p:nvPr>
            <p:ph type="title"/>
          </p:nvPr>
        </p:nvSpPr>
        <p:spPr>
          <a:xfrm>
            <a:off x="213456" y="-175261"/>
            <a:ext cx="12605174" cy="811132"/>
          </a:xfrm>
          <a:noFill/>
          <a:ln/>
        </p:spPr>
        <p:txBody>
          <a:bodyPr anchor="t">
            <a:normAutofit/>
          </a:bodyPr>
          <a:lstStyle/>
          <a:p>
            <a:pPr algn="l"/>
            <a:r>
              <a:rPr lang="en-US" sz="4500" b="1" dirty="0">
                <a:latin typeface="Calibri"/>
                <a:cs typeface="Calibri"/>
              </a:rPr>
              <a:t>“Intelligent Design” = creationism relabeled</a:t>
            </a:r>
          </a:p>
        </p:txBody>
      </p:sp>
      <p:grpSp>
        <p:nvGrpSpPr>
          <p:cNvPr id="652295" name="Group 1031"/>
          <p:cNvGrpSpPr>
            <a:grpSpLocks/>
          </p:cNvGrpSpPr>
          <p:nvPr/>
        </p:nvGrpSpPr>
        <p:grpSpPr bwMode="auto">
          <a:xfrm>
            <a:off x="650240" y="4292036"/>
            <a:ext cx="12374881" cy="2427110"/>
            <a:chOff x="288" y="1901"/>
            <a:chExt cx="5481" cy="1075"/>
          </a:xfrm>
        </p:grpSpPr>
        <p:pic>
          <p:nvPicPr>
            <p:cNvPr id="652296" name="Picture 1032" descr="Pandas_creo_1987_p2-14_n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7" y="1901"/>
              <a:ext cx="303" cy="149"/>
            </a:xfrm>
            <a:prstGeom prst="rect">
              <a:avLst/>
            </a:prstGeom>
            <a:noFill/>
            <a:extLst>
              <a:ext uri="{909E8E84-426E-40dd-AFC4-6F175D3DCCD1}">
                <a14:hiddenFill xmlns:a14="http://schemas.microsoft.com/office/drawing/2010/main">
                  <a:solidFill>
                    <a:srgbClr val="FFFFFF"/>
                  </a:solidFill>
                </a14:hiddenFill>
              </a:ext>
            </a:extLst>
          </p:spPr>
        </p:pic>
        <p:pic>
          <p:nvPicPr>
            <p:cNvPr id="652297" name="Picture 1033" descr="Pandas_creo_1987_p2-15_quot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7" y="2394"/>
              <a:ext cx="3792" cy="582"/>
            </a:xfrm>
            <a:prstGeom prst="rect">
              <a:avLst/>
            </a:prstGeom>
            <a:noFill/>
            <a:extLst>
              <a:ext uri="{909E8E84-426E-40dd-AFC4-6F175D3DCCD1}">
                <a14:hiddenFill xmlns:a14="http://schemas.microsoft.com/office/drawing/2010/main">
                  <a:solidFill>
                    <a:srgbClr val="FFFFFF"/>
                  </a:solidFill>
                </a14:hiddenFill>
              </a:ext>
            </a:extLst>
          </p:spPr>
        </p:pic>
        <p:pic>
          <p:nvPicPr>
            <p:cNvPr id="652298" name="Picture 1034" descr="Pandas_creo_1987_p2-14_quo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 y="2045"/>
              <a:ext cx="3781" cy="377"/>
            </a:xfrm>
            <a:prstGeom prst="rect">
              <a:avLst/>
            </a:prstGeom>
            <a:noFill/>
            <a:extLst>
              <a:ext uri="{909E8E84-426E-40dd-AFC4-6F175D3DCCD1}">
                <a14:hiddenFill xmlns:a14="http://schemas.microsoft.com/office/drawing/2010/main">
                  <a:solidFill>
                    <a:srgbClr val="FFFFFF"/>
                  </a:solidFill>
                </a14:hiddenFill>
              </a:ext>
            </a:extLst>
          </p:spPr>
        </p:pic>
        <p:sp>
          <p:nvSpPr>
            <p:cNvPr id="652299" name="Rectangle 1035"/>
            <p:cNvSpPr>
              <a:spLocks noChangeArrowheads="1"/>
            </p:cNvSpPr>
            <p:nvPr/>
          </p:nvSpPr>
          <p:spPr bwMode="auto">
            <a:xfrm>
              <a:off x="288" y="2304"/>
              <a:ext cx="17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i="1" dirty="0">
                  <a:solidFill>
                    <a:srgbClr val="800000"/>
                  </a:solidFill>
                  <a:latin typeface="Arial" charset="0"/>
                </a:rPr>
                <a:t>Of Pandas and People</a:t>
              </a:r>
              <a:r>
                <a:rPr lang="en-US" dirty="0">
                  <a:solidFill>
                    <a:srgbClr val="800000"/>
                  </a:solidFill>
                  <a:latin typeface="Arial" charset="0"/>
                </a:rPr>
                <a:t> 1987, version 1</a:t>
              </a:r>
            </a:p>
          </p:txBody>
        </p:sp>
        <p:sp>
          <p:nvSpPr>
            <p:cNvPr id="652300" name="Rectangle 1036"/>
            <p:cNvSpPr>
              <a:spLocks noChangeArrowheads="1"/>
            </p:cNvSpPr>
            <p:nvPr/>
          </p:nvSpPr>
          <p:spPr bwMode="auto">
            <a:xfrm>
              <a:off x="2016" y="2064"/>
              <a:ext cx="1872" cy="144"/>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652301" name="Group 1037"/>
          <p:cNvGrpSpPr>
            <a:grpSpLocks/>
          </p:cNvGrpSpPr>
          <p:nvPr/>
        </p:nvGrpSpPr>
        <p:grpSpPr bwMode="auto">
          <a:xfrm>
            <a:off x="354471" y="2217139"/>
            <a:ext cx="12650329" cy="2009422"/>
            <a:chOff x="157" y="982"/>
            <a:chExt cx="5603" cy="890"/>
          </a:xfrm>
        </p:grpSpPr>
        <p:pic>
          <p:nvPicPr>
            <p:cNvPr id="652302" name="Picture 1038" descr="Biology_and_Origins_1987_p2-13_quot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8" y="1114"/>
              <a:ext cx="3792" cy="758"/>
            </a:xfrm>
            <a:prstGeom prst="rect">
              <a:avLst/>
            </a:prstGeom>
            <a:noFill/>
            <a:extLst>
              <a:ext uri="{909E8E84-426E-40dd-AFC4-6F175D3DCCD1}">
                <a14:hiddenFill xmlns:a14="http://schemas.microsoft.com/office/drawing/2010/main">
                  <a:solidFill>
                    <a:srgbClr val="FFFFFF"/>
                  </a:solidFill>
                </a14:hiddenFill>
              </a:ext>
            </a:extLst>
          </p:spPr>
        </p:pic>
        <p:pic>
          <p:nvPicPr>
            <p:cNvPr id="652303" name="Picture 1039" descr="Biology_and_Origins_1987_p2-13_nu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0" y="982"/>
              <a:ext cx="310" cy="169"/>
            </a:xfrm>
            <a:prstGeom prst="rect">
              <a:avLst/>
            </a:prstGeom>
            <a:noFill/>
            <a:extLst>
              <a:ext uri="{909E8E84-426E-40dd-AFC4-6F175D3DCCD1}">
                <a14:hiddenFill xmlns:a14="http://schemas.microsoft.com/office/drawing/2010/main">
                  <a:solidFill>
                    <a:srgbClr val="FFFFFF"/>
                  </a:solidFill>
                </a14:hiddenFill>
              </a:ext>
            </a:extLst>
          </p:spPr>
        </p:pic>
        <p:sp>
          <p:nvSpPr>
            <p:cNvPr id="652304" name="Rectangle 1040"/>
            <p:cNvSpPr>
              <a:spLocks noChangeArrowheads="1"/>
            </p:cNvSpPr>
            <p:nvPr/>
          </p:nvSpPr>
          <p:spPr bwMode="auto">
            <a:xfrm>
              <a:off x="157" y="1392"/>
              <a:ext cx="1725"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i="1" dirty="0">
                  <a:solidFill>
                    <a:srgbClr val="800000"/>
                  </a:solidFill>
                  <a:latin typeface="Arial" charset="0"/>
                </a:rPr>
                <a:t>Biology and Origins</a:t>
              </a:r>
              <a:r>
                <a:rPr lang="en-US" dirty="0">
                  <a:solidFill>
                    <a:srgbClr val="800000"/>
                  </a:solidFill>
                  <a:latin typeface="Arial" charset="0"/>
                </a:rPr>
                <a:t> 1987</a:t>
              </a:r>
            </a:p>
          </p:txBody>
        </p:sp>
        <p:sp>
          <p:nvSpPr>
            <p:cNvPr id="652305" name="Rectangle 1041"/>
            <p:cNvSpPr>
              <a:spLocks noChangeArrowheads="1"/>
            </p:cNvSpPr>
            <p:nvPr/>
          </p:nvSpPr>
          <p:spPr bwMode="auto">
            <a:xfrm>
              <a:off x="1968" y="1152"/>
              <a:ext cx="1872" cy="144"/>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652306" name="Group 1042"/>
          <p:cNvGrpSpPr>
            <a:grpSpLocks/>
          </p:cNvGrpSpPr>
          <p:nvPr/>
        </p:nvGrpSpPr>
        <p:grpSpPr bwMode="auto">
          <a:xfrm>
            <a:off x="650240" y="6827521"/>
            <a:ext cx="12354560" cy="2472267"/>
            <a:chOff x="288" y="3024"/>
            <a:chExt cx="5472" cy="1095"/>
          </a:xfrm>
        </p:grpSpPr>
        <p:grpSp>
          <p:nvGrpSpPr>
            <p:cNvPr id="652307" name="Group 1043"/>
            <p:cNvGrpSpPr>
              <a:grpSpLocks/>
            </p:cNvGrpSpPr>
            <p:nvPr/>
          </p:nvGrpSpPr>
          <p:grpSpPr bwMode="auto">
            <a:xfrm>
              <a:off x="288" y="3024"/>
              <a:ext cx="5472" cy="1095"/>
              <a:chOff x="288" y="3024"/>
              <a:chExt cx="5472" cy="1095"/>
            </a:xfrm>
          </p:grpSpPr>
          <p:pic>
            <p:nvPicPr>
              <p:cNvPr id="652308" name="Picture 1044" descr="Pandas_ID_1987_p2-15_quote"/>
              <p:cNvPicPr>
                <a:picLocks noChangeAspect="1" noChangeArrowheads="1"/>
              </p:cNvPicPr>
              <p:nvPr/>
            </p:nvPicPr>
            <p:blipFill>
              <a:blip r:embed="rId10">
                <a:extLst>
                  <a:ext uri="{28A0092B-C50C-407E-A947-70E740481C1C}">
                    <a14:useLocalDpi xmlns:a14="http://schemas.microsoft.com/office/drawing/2010/main" val="0"/>
                  </a:ext>
                </a:extLst>
              </a:blip>
              <a:srcRect r="2388"/>
              <a:stretch>
                <a:fillRect/>
              </a:stretch>
            </p:blipFill>
            <p:spPr bwMode="auto">
              <a:xfrm>
                <a:off x="1968" y="3168"/>
                <a:ext cx="3792" cy="951"/>
              </a:xfrm>
              <a:prstGeom prst="rect">
                <a:avLst/>
              </a:prstGeom>
              <a:noFill/>
              <a:extLst>
                <a:ext uri="{909E8E84-426E-40dd-AFC4-6F175D3DCCD1}">
                  <a14:hiddenFill xmlns:a14="http://schemas.microsoft.com/office/drawing/2010/main">
                    <a:solidFill>
                      <a:srgbClr val="FFFFFF"/>
                    </a:solidFill>
                  </a14:hiddenFill>
                </a:ext>
              </a:extLst>
            </p:spPr>
          </p:pic>
          <p:pic>
            <p:nvPicPr>
              <p:cNvPr id="652309" name="Picture 1045" descr="Pandas_ID_1987_p2-15_nu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48" y="3024"/>
                <a:ext cx="312" cy="162"/>
              </a:xfrm>
              <a:prstGeom prst="rect">
                <a:avLst/>
              </a:prstGeom>
              <a:noFill/>
              <a:extLst>
                <a:ext uri="{909E8E84-426E-40dd-AFC4-6F175D3DCCD1}">
                  <a14:hiddenFill xmlns:a14="http://schemas.microsoft.com/office/drawing/2010/main">
                    <a:solidFill>
                      <a:srgbClr val="FFFFFF"/>
                    </a:solidFill>
                  </a14:hiddenFill>
                </a:ext>
              </a:extLst>
            </p:spPr>
          </p:pic>
          <p:sp>
            <p:nvSpPr>
              <p:cNvPr id="652310" name="Rectangle 1046"/>
              <p:cNvSpPr>
                <a:spLocks noChangeArrowheads="1"/>
              </p:cNvSpPr>
              <p:nvPr/>
            </p:nvSpPr>
            <p:spPr bwMode="auto">
              <a:xfrm>
                <a:off x="288" y="3456"/>
                <a:ext cx="172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i="1" dirty="0">
                    <a:solidFill>
                      <a:srgbClr val="800000"/>
                    </a:solidFill>
                    <a:latin typeface="Arial" charset="0"/>
                  </a:rPr>
                  <a:t>Of Pandas and People</a:t>
                </a:r>
                <a:r>
                  <a:rPr lang="en-US" dirty="0">
                    <a:solidFill>
                      <a:srgbClr val="800000"/>
                    </a:solidFill>
                    <a:latin typeface="Arial" charset="0"/>
                  </a:rPr>
                  <a:t> 1987, version 2</a:t>
                </a:r>
              </a:p>
            </p:txBody>
          </p:sp>
          <p:sp>
            <p:nvSpPr>
              <p:cNvPr id="652311" name="Rectangle 1047"/>
              <p:cNvSpPr>
                <a:spLocks noChangeArrowheads="1"/>
              </p:cNvSpPr>
              <p:nvPr/>
            </p:nvSpPr>
            <p:spPr bwMode="auto">
              <a:xfrm>
                <a:off x="2016" y="3216"/>
                <a:ext cx="2880" cy="144"/>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652312" name="Rectangle 1048"/>
            <p:cNvSpPr>
              <a:spLocks noChangeArrowheads="1"/>
            </p:cNvSpPr>
            <p:nvPr/>
          </p:nvSpPr>
          <p:spPr bwMode="auto">
            <a:xfrm>
              <a:off x="3024" y="3888"/>
              <a:ext cx="2592" cy="19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652313" name="Group 1049"/>
          <p:cNvGrpSpPr>
            <a:grpSpLocks/>
          </p:cNvGrpSpPr>
          <p:nvPr/>
        </p:nvGrpSpPr>
        <p:grpSpPr bwMode="auto">
          <a:xfrm>
            <a:off x="4592320" y="541867"/>
            <a:ext cx="8012854" cy="7477760"/>
            <a:chOff x="2034" y="240"/>
            <a:chExt cx="3549" cy="3312"/>
          </a:xfrm>
        </p:grpSpPr>
        <p:sp>
          <p:nvSpPr>
            <p:cNvPr id="652314" name="Rectangle 1050"/>
            <p:cNvSpPr>
              <a:spLocks noChangeArrowheads="1"/>
            </p:cNvSpPr>
            <p:nvPr/>
          </p:nvSpPr>
          <p:spPr bwMode="auto">
            <a:xfrm>
              <a:off x="3906" y="240"/>
              <a:ext cx="528"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15" name="Rectangle 1051"/>
            <p:cNvSpPr>
              <a:spLocks noChangeArrowheads="1"/>
            </p:cNvSpPr>
            <p:nvPr/>
          </p:nvSpPr>
          <p:spPr bwMode="auto">
            <a:xfrm>
              <a:off x="3906" y="1122"/>
              <a:ext cx="528"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16" name="Rectangle 1052"/>
            <p:cNvSpPr>
              <a:spLocks noChangeArrowheads="1"/>
            </p:cNvSpPr>
            <p:nvPr/>
          </p:nvSpPr>
          <p:spPr bwMode="auto">
            <a:xfrm>
              <a:off x="3897" y="2055"/>
              <a:ext cx="507"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17" name="Rectangle 1053"/>
            <p:cNvSpPr>
              <a:spLocks noChangeArrowheads="1"/>
            </p:cNvSpPr>
            <p:nvPr/>
          </p:nvSpPr>
          <p:spPr bwMode="auto">
            <a:xfrm>
              <a:off x="4911" y="3168"/>
              <a:ext cx="672"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18" name="Rectangle 1054"/>
            <p:cNvSpPr>
              <a:spLocks noChangeArrowheads="1"/>
            </p:cNvSpPr>
            <p:nvPr/>
          </p:nvSpPr>
          <p:spPr bwMode="auto">
            <a:xfrm>
              <a:off x="2034" y="3360"/>
              <a:ext cx="432"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652319" name="Group 1055"/>
          <p:cNvGrpSpPr>
            <a:grpSpLocks/>
          </p:cNvGrpSpPr>
          <p:nvPr/>
        </p:nvGrpSpPr>
        <p:grpSpPr bwMode="auto">
          <a:xfrm>
            <a:off x="4443308" y="934720"/>
            <a:ext cx="8520853" cy="7470987"/>
            <a:chOff x="1968" y="414"/>
            <a:chExt cx="3774" cy="3309"/>
          </a:xfrm>
        </p:grpSpPr>
        <p:sp>
          <p:nvSpPr>
            <p:cNvPr id="652320" name="Rectangle 1056"/>
            <p:cNvSpPr>
              <a:spLocks noChangeArrowheads="1"/>
            </p:cNvSpPr>
            <p:nvPr/>
          </p:nvSpPr>
          <p:spPr bwMode="auto">
            <a:xfrm>
              <a:off x="1968" y="606"/>
              <a:ext cx="501" cy="192"/>
            </a:xfrm>
            <a:prstGeom prst="rect">
              <a:avLst/>
            </a:prstGeom>
            <a:noFill/>
            <a:ln w="76200">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21" name="Rectangle 1057"/>
            <p:cNvSpPr>
              <a:spLocks noChangeArrowheads="1"/>
            </p:cNvSpPr>
            <p:nvPr/>
          </p:nvSpPr>
          <p:spPr bwMode="auto">
            <a:xfrm>
              <a:off x="5040" y="414"/>
              <a:ext cx="693" cy="192"/>
            </a:xfrm>
            <a:prstGeom prst="rect">
              <a:avLst/>
            </a:prstGeom>
            <a:noFill/>
            <a:ln w="76200">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22" name="Rectangle 1058"/>
            <p:cNvSpPr>
              <a:spLocks noChangeArrowheads="1"/>
            </p:cNvSpPr>
            <p:nvPr/>
          </p:nvSpPr>
          <p:spPr bwMode="auto">
            <a:xfrm>
              <a:off x="5040" y="1296"/>
              <a:ext cx="702" cy="192"/>
            </a:xfrm>
            <a:prstGeom prst="rect">
              <a:avLst/>
            </a:prstGeom>
            <a:noFill/>
            <a:ln w="76200">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23" name="Rectangle 1059"/>
            <p:cNvSpPr>
              <a:spLocks noChangeArrowheads="1"/>
            </p:cNvSpPr>
            <p:nvPr/>
          </p:nvSpPr>
          <p:spPr bwMode="auto">
            <a:xfrm>
              <a:off x="1968" y="1488"/>
              <a:ext cx="480" cy="192"/>
            </a:xfrm>
            <a:prstGeom prst="rect">
              <a:avLst/>
            </a:prstGeom>
            <a:noFill/>
            <a:ln w="76200">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24" name="Rectangle 1060"/>
            <p:cNvSpPr>
              <a:spLocks noChangeArrowheads="1"/>
            </p:cNvSpPr>
            <p:nvPr/>
          </p:nvSpPr>
          <p:spPr bwMode="auto">
            <a:xfrm>
              <a:off x="5010" y="2217"/>
              <a:ext cx="702" cy="192"/>
            </a:xfrm>
            <a:prstGeom prst="rect">
              <a:avLst/>
            </a:prstGeom>
            <a:noFill/>
            <a:ln w="76200">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25" name="Rectangle 1061"/>
            <p:cNvSpPr>
              <a:spLocks noChangeArrowheads="1"/>
            </p:cNvSpPr>
            <p:nvPr/>
          </p:nvSpPr>
          <p:spPr bwMode="auto">
            <a:xfrm>
              <a:off x="2016" y="2583"/>
              <a:ext cx="480" cy="192"/>
            </a:xfrm>
            <a:prstGeom prst="rect">
              <a:avLst/>
            </a:prstGeom>
            <a:noFill/>
            <a:ln w="76200">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2326" name="Rectangle 1062"/>
            <p:cNvSpPr>
              <a:spLocks noChangeArrowheads="1"/>
            </p:cNvSpPr>
            <p:nvPr/>
          </p:nvSpPr>
          <p:spPr bwMode="auto">
            <a:xfrm>
              <a:off x="2046" y="3531"/>
              <a:ext cx="1074" cy="192"/>
            </a:xfrm>
            <a:prstGeom prst="rect">
              <a:avLst/>
            </a:prstGeom>
            <a:noFill/>
            <a:ln w="76200">
              <a:solidFill>
                <a:srgbClr val="3399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1" name="Footer Placeholder 4"/>
          <p:cNvSpPr>
            <a:spLocks noGrp="1"/>
          </p:cNvSpPr>
          <p:nvPr>
            <p:ph type="ftr" sz="quarter" idx="11"/>
          </p:nvPr>
        </p:nvSpPr>
        <p:spPr>
          <a:xfrm>
            <a:off x="1083733" y="9360747"/>
            <a:ext cx="11379200" cy="108373"/>
          </a:xfrm>
        </p:spPr>
        <p:txBody>
          <a:bodyPr/>
          <a:lstStyle/>
          <a:p>
            <a:r>
              <a:rPr lang="en-US" dirty="0">
                <a:latin typeface="Calibri"/>
                <a:cs typeface="Calibri"/>
              </a:rPr>
              <a:t>Nick Matzke, </a:t>
            </a:r>
            <a:r>
              <a:rPr lang="en-US" b="0" dirty="0" err="1">
                <a:latin typeface="Calibri"/>
                <a:cs typeface="Calibri"/>
              </a:rPr>
              <a:t>www.ncseweb.org</a:t>
            </a:r>
            <a:r>
              <a:rPr lang="en-US" b="0" dirty="0">
                <a:latin typeface="Calibri"/>
                <a:cs typeface="Calibri"/>
              </a:rPr>
              <a:t>.</a:t>
            </a:r>
            <a:r>
              <a:rPr lang="en-US" dirty="0">
                <a:latin typeface="Calibri"/>
                <a:cs typeface="Calibri"/>
              </a:rPr>
              <a:t>  Darwin Day – O4R/WU – </a:t>
            </a:r>
            <a:r>
              <a:rPr lang="ja-JP" altLang="en-US" dirty="0">
                <a:latin typeface="Calibri"/>
                <a:cs typeface="Calibri"/>
              </a:rPr>
              <a:t>“</a:t>
            </a:r>
            <a:r>
              <a:rPr lang="en-US" dirty="0">
                <a:latin typeface="Calibri"/>
                <a:cs typeface="Calibri"/>
              </a:rPr>
              <a:t>Creationism on Trial</a:t>
            </a:r>
            <a:r>
              <a:rPr lang="ja-JP" altLang="en-US" dirty="0">
                <a:latin typeface="Calibri"/>
                <a:cs typeface="Calibri"/>
              </a:rPr>
              <a:t>”</a:t>
            </a:r>
            <a:endParaRPr lang="en-US" dirty="0">
              <a:latin typeface="Calibri"/>
              <a:cs typeface="Calibri"/>
            </a:endParaRPr>
          </a:p>
        </p:txBody>
      </p:sp>
    </p:spTree>
    <p:extLst>
      <p:ext uri="{BB962C8B-B14F-4D97-AF65-F5344CB8AC3E}">
        <p14:creationId xmlns:p14="http://schemas.microsoft.com/office/powerpoint/2010/main" val="15177124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522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523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5229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6523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65231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6523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714" name="Rectangle 2"/>
          <p:cNvSpPr>
            <a:spLocks noGrp="1" noChangeArrowheads="1"/>
          </p:cNvSpPr>
          <p:nvPr>
            <p:ph type="body" idx="1"/>
          </p:nvPr>
        </p:nvSpPr>
        <p:spPr/>
        <p:txBody>
          <a:bodyPr/>
          <a:lstStyle/>
          <a:p>
            <a:endParaRPr lang="en-US"/>
          </a:p>
        </p:txBody>
      </p:sp>
      <p:sp>
        <p:nvSpPr>
          <p:cNvPr id="627715" name="Rectangle 3"/>
          <p:cNvSpPr>
            <a:spLocks noGrp="1" noChangeArrowheads="1"/>
          </p:cNvSpPr>
          <p:nvPr>
            <p:ph type="title"/>
          </p:nvPr>
        </p:nvSpPr>
        <p:spPr/>
        <p:txBody>
          <a:bodyPr/>
          <a:lstStyle/>
          <a:p>
            <a:r>
              <a:rPr lang="en-US" sz="4600"/>
              <a:t>Intelligent Design = Creation science</a:t>
            </a:r>
          </a:p>
        </p:txBody>
      </p:sp>
      <p:sp>
        <p:nvSpPr>
          <p:cNvPr id="627716" name="AutoShape 4" descr="Forrest testimony, Word Count Chart #1 showing how Pandas drafts switched from 'creation' to 'design'."/>
          <p:cNvSpPr>
            <a:spLocks noChangeAspect="1" noChangeArrowheads="1"/>
          </p:cNvSpPr>
          <p:nvPr/>
        </p:nvSpPr>
        <p:spPr bwMode="auto">
          <a:xfrm>
            <a:off x="1016000" y="1740748"/>
            <a:ext cx="10972800" cy="6272107"/>
          </a:xfrm>
          <a:prstGeom prst="rect">
            <a:avLst/>
          </a:prstGeom>
          <a:noFill/>
          <a:extLst>
            <a:ext uri="{909E8E84-426E-40dd-AFC4-6F175D3DCCD1}">
              <a14:hiddenFill xmlns:a14="http://schemas.microsoft.com/office/drawing/2010/main">
                <a:solidFill>
                  <a:srgbClr val="FFFFFF"/>
                </a:solidFill>
              </a14:hiddenFill>
            </a:ext>
          </a:extLst>
        </p:spPr>
        <p:txBody>
          <a:bodyPr lIns="130046" tIns="65023" rIns="130046" bIns="65023"/>
          <a:lstStyle/>
          <a:p>
            <a:endParaRPr lang="en-US"/>
          </a:p>
        </p:txBody>
      </p:sp>
      <p:sp>
        <p:nvSpPr>
          <p:cNvPr id="627717" name="AutoShape 5" descr="Forrest testimony, Word Count Chart #1 showing how Pandas drafts switched from 'creation' to 'design'."/>
          <p:cNvSpPr>
            <a:spLocks noChangeAspect="1" noChangeArrowheads="1"/>
          </p:cNvSpPr>
          <p:nvPr/>
        </p:nvSpPr>
        <p:spPr bwMode="auto">
          <a:xfrm>
            <a:off x="1016000" y="1740748"/>
            <a:ext cx="10972800" cy="6272107"/>
          </a:xfrm>
          <a:prstGeom prst="rect">
            <a:avLst/>
          </a:prstGeom>
          <a:noFill/>
          <a:extLst>
            <a:ext uri="{909E8E84-426E-40dd-AFC4-6F175D3DCCD1}">
              <a14:hiddenFill xmlns:a14="http://schemas.microsoft.com/office/drawing/2010/main">
                <a:solidFill>
                  <a:srgbClr val="FFFFFF"/>
                </a:solidFill>
              </a14:hiddenFill>
            </a:ext>
          </a:extLst>
        </p:spPr>
        <p:txBody>
          <a:bodyPr lIns="130046" tIns="65023" rIns="130046" bIns="65023"/>
          <a:lstStyle/>
          <a:p>
            <a:endParaRPr lang="en-US"/>
          </a:p>
        </p:txBody>
      </p:sp>
      <p:pic>
        <p:nvPicPr>
          <p:cNvPr id="627719" name="Picture 7" descr="p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740748"/>
            <a:ext cx="10972800" cy="6272107"/>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11"/>
          </p:nvPr>
        </p:nvSpPr>
        <p:spPr>
          <a:xfrm>
            <a:off x="1083733" y="9360747"/>
            <a:ext cx="11379200" cy="108373"/>
          </a:xfrm>
        </p:spPr>
        <p:txBody>
          <a:bodyPr/>
          <a:lstStyle/>
          <a:p>
            <a:r>
              <a:rPr lang="en-US" dirty="0">
                <a:latin typeface="Calibri"/>
                <a:cs typeface="Calibri"/>
              </a:rPr>
              <a:t>Nick Matzke, </a:t>
            </a:r>
            <a:r>
              <a:rPr lang="en-US" b="0" dirty="0" err="1">
                <a:latin typeface="Calibri"/>
                <a:cs typeface="Calibri"/>
              </a:rPr>
              <a:t>www.ncseweb.org</a:t>
            </a:r>
            <a:r>
              <a:rPr lang="en-US" b="0" dirty="0">
                <a:latin typeface="Calibri"/>
                <a:cs typeface="Calibri"/>
              </a:rPr>
              <a:t>.</a:t>
            </a:r>
            <a:r>
              <a:rPr lang="en-US" dirty="0">
                <a:latin typeface="Calibri"/>
                <a:cs typeface="Calibri"/>
              </a:rPr>
              <a:t>  Darwin Day – O4R/WU – </a:t>
            </a:r>
            <a:r>
              <a:rPr lang="ja-JP" altLang="en-US" dirty="0">
                <a:latin typeface="Calibri"/>
                <a:cs typeface="Calibri"/>
              </a:rPr>
              <a:t>“</a:t>
            </a:r>
            <a:r>
              <a:rPr lang="en-US" dirty="0">
                <a:latin typeface="Calibri"/>
                <a:cs typeface="Calibri"/>
              </a:rPr>
              <a:t>Creationism on Trial</a:t>
            </a:r>
            <a:r>
              <a:rPr lang="ja-JP" altLang="en-US" dirty="0">
                <a:latin typeface="Calibri"/>
                <a:cs typeface="Calibri"/>
              </a:rPr>
              <a:t>”</a:t>
            </a:r>
            <a:endParaRPr lang="en-US" dirty="0">
              <a:latin typeface="Calibri"/>
              <a:cs typeface="Calibri"/>
            </a:endParaRPr>
          </a:p>
        </p:txBody>
      </p:sp>
    </p:spTree>
    <p:extLst>
      <p:ext uri="{BB962C8B-B14F-4D97-AF65-F5344CB8AC3E}">
        <p14:creationId xmlns:p14="http://schemas.microsoft.com/office/powerpoint/2010/main" val="3954929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tatistical model choice in phylogenetic biogeography"/>
          <p:cNvSpPr txBox="1">
            <a:spLocks noGrp="1"/>
          </p:cNvSpPr>
          <p:nvPr>
            <p:ph type="title"/>
          </p:nvPr>
        </p:nvSpPr>
        <p:spPr>
          <a:xfrm>
            <a:off x="413212" y="179313"/>
            <a:ext cx="11975177" cy="901872"/>
          </a:xfrm>
          <a:prstGeom prst="rect">
            <a:avLst/>
          </a:prstGeom>
        </p:spPr>
        <p:txBody>
          <a:bodyPr anchor="t"/>
          <a:lstStyle>
            <a:lvl1pPr>
              <a:defRPr sz="4000" b="1">
                <a:latin typeface="Calibri"/>
                <a:ea typeface="Calibri"/>
                <a:cs typeface="Calibri"/>
                <a:sym typeface="Calibri"/>
              </a:defRPr>
            </a:lvl1pPr>
          </a:lstStyle>
          <a:p>
            <a:r>
              <a:t>Statistical model choice in phylogenetic biogeography</a:t>
            </a:r>
          </a:p>
        </p:txBody>
      </p:sp>
      <p:sp>
        <p:nvSpPr>
          <p:cNvPr id="156" name="Line"/>
          <p:cNvSpPr/>
          <p:nvPr/>
        </p:nvSpPr>
        <p:spPr>
          <a:xfrm flipV="1">
            <a:off x="8187492" y="827861"/>
            <a:ext cx="1999636" cy="1207889"/>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7" name="Line"/>
          <p:cNvSpPr/>
          <p:nvPr/>
        </p:nvSpPr>
        <p:spPr>
          <a:xfrm>
            <a:off x="774700" y="787401"/>
            <a:ext cx="4948238"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8" name="Line"/>
          <p:cNvSpPr/>
          <p:nvPr/>
        </p:nvSpPr>
        <p:spPr>
          <a:xfrm>
            <a:off x="6413502" y="787401"/>
            <a:ext cx="2606295"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59" name="Line"/>
          <p:cNvSpPr/>
          <p:nvPr/>
        </p:nvSpPr>
        <p:spPr>
          <a:xfrm>
            <a:off x="9182101" y="787401"/>
            <a:ext cx="2792711"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0" name="Biogeography:…"/>
          <p:cNvSpPr txBox="1"/>
          <p:nvPr/>
        </p:nvSpPr>
        <p:spPr>
          <a:xfrm>
            <a:off x="4393896" y="1892299"/>
            <a:ext cx="4598008" cy="1333692"/>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spAutoFit/>
          </a:bodyPr>
          <a:lstStyle/>
          <a:p>
            <a:pPr>
              <a:defRPr sz="4000">
                <a:latin typeface="Calibri"/>
                <a:ea typeface="Calibri"/>
                <a:cs typeface="Calibri"/>
                <a:sym typeface="Calibri"/>
              </a:defRPr>
            </a:pPr>
            <a:r>
              <a:t>Biogeography:</a:t>
            </a:r>
          </a:p>
          <a:p>
            <a:pPr>
              <a:defRPr sz="4000">
                <a:latin typeface="Calibri"/>
                <a:ea typeface="Calibri"/>
                <a:cs typeface="Calibri"/>
                <a:sym typeface="Calibri"/>
              </a:defRPr>
            </a:pPr>
            <a:r>
              <a:t>The geography of life</a:t>
            </a:r>
          </a:p>
        </p:txBody>
      </p:sp>
      <p:sp>
        <p:nvSpPr>
          <p:cNvPr id="161" name="Line"/>
          <p:cNvSpPr/>
          <p:nvPr/>
        </p:nvSpPr>
        <p:spPr>
          <a:xfrm>
            <a:off x="7171492"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2" name="Line"/>
          <p:cNvSpPr/>
          <p:nvPr/>
        </p:nvSpPr>
        <p:spPr>
          <a:xfrm flipH="1">
            <a:off x="4683359"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3" name="Ecological biogeography"/>
          <p:cNvSpPr txBox="1"/>
          <p:nvPr/>
        </p:nvSpPr>
        <p:spPr>
          <a:xfrm>
            <a:off x="867261" y="5300224"/>
            <a:ext cx="5250480" cy="71813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4000">
                <a:latin typeface="Calibri"/>
                <a:ea typeface="Calibri"/>
                <a:cs typeface="Calibri"/>
                <a:sym typeface="Calibri"/>
              </a:defRPr>
            </a:lvl1pPr>
          </a:lstStyle>
          <a:p>
            <a:r>
              <a:t>Ecological biogeography</a:t>
            </a:r>
          </a:p>
        </p:txBody>
      </p:sp>
      <p:sp>
        <p:nvSpPr>
          <p:cNvPr id="164" name="Historical biogeography"/>
          <p:cNvSpPr txBox="1"/>
          <p:nvPr/>
        </p:nvSpPr>
        <p:spPr>
          <a:xfrm>
            <a:off x="6858476" y="5300224"/>
            <a:ext cx="5155251" cy="71813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4000">
                <a:latin typeface="Calibri"/>
                <a:ea typeface="Calibri"/>
                <a:cs typeface="Calibri"/>
                <a:sym typeface="Calibri"/>
              </a:defRPr>
            </a:lvl1pPr>
          </a:lstStyle>
          <a:p>
            <a:r>
              <a:t>Historical biogeography</a:t>
            </a:r>
          </a:p>
        </p:txBody>
      </p:sp>
      <p:sp>
        <p:nvSpPr>
          <p:cNvPr id="165" name="Focus: Environmental controls on distribution…"/>
          <p:cNvSpPr txBox="1"/>
          <p:nvPr/>
        </p:nvSpPr>
        <p:spPr>
          <a:xfrm>
            <a:off x="812413" y="6045502"/>
            <a:ext cx="5310507" cy="2564799"/>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marL="311711" indent="-311711" algn="l">
              <a:buSzPct val="100000"/>
              <a:buFont typeface="Times New Roman"/>
              <a:buChar char="•"/>
              <a:defRPr sz="4000">
                <a:latin typeface="Calibri"/>
                <a:ea typeface="Calibri"/>
                <a:cs typeface="Calibri"/>
                <a:sym typeface="Calibri"/>
              </a:defRPr>
            </a:pPr>
            <a:r>
              <a:rPr b="0"/>
              <a:t>Focus: Environmental</a:t>
            </a:r>
            <a:br>
              <a:rPr b="0"/>
            </a:br>
            <a:r>
              <a:rPr b="0"/>
              <a:t>controls on distribution</a:t>
            </a:r>
          </a:p>
          <a:p>
            <a:pPr marL="311711" indent="-311711" algn="l">
              <a:buSzPct val="100000"/>
              <a:buFont typeface="Times New Roman"/>
              <a:buChar char="•"/>
              <a:defRPr sz="4000">
                <a:latin typeface="Calibri"/>
                <a:ea typeface="Calibri"/>
                <a:cs typeface="Calibri"/>
                <a:sym typeface="Calibri"/>
              </a:defRPr>
            </a:pPr>
            <a:r>
              <a:rPr b="0"/>
              <a:t>Ecological interactions</a:t>
            </a:r>
          </a:p>
          <a:p>
            <a:pPr marL="311711" indent="-311711" algn="l">
              <a:buSzPct val="100000"/>
              <a:buFont typeface="Times New Roman"/>
              <a:buChar char="•"/>
              <a:defRPr sz="4000">
                <a:latin typeface="Calibri"/>
                <a:ea typeface="Calibri"/>
                <a:cs typeface="Calibri"/>
                <a:sym typeface="Calibri"/>
              </a:defRPr>
            </a:pPr>
            <a:r>
              <a:rPr b="0"/>
              <a:t>Timescale: the Recent</a:t>
            </a:r>
          </a:p>
        </p:txBody>
      </p:sp>
    </p:spTree>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7" name="Rectangle 3"/>
          <p:cNvSpPr>
            <a:spLocks noGrp="1" noChangeArrowheads="1"/>
          </p:cNvSpPr>
          <p:nvPr>
            <p:ph type="title"/>
          </p:nvPr>
        </p:nvSpPr>
        <p:spPr>
          <a:xfrm>
            <a:off x="0" y="0"/>
            <a:ext cx="12924754" cy="1083733"/>
          </a:xfrm>
        </p:spPr>
        <p:txBody>
          <a:bodyPr>
            <a:normAutofit fontScale="90000"/>
          </a:bodyPr>
          <a:lstStyle/>
          <a:p>
            <a:r>
              <a:rPr lang="en-US" dirty="0"/>
              <a:t>The evolution of </a:t>
            </a:r>
            <a:r>
              <a:rPr lang="en-US" i="1" dirty="0"/>
              <a:t>Pandas</a:t>
            </a:r>
          </a:p>
        </p:txBody>
      </p:sp>
      <p:grpSp>
        <p:nvGrpSpPr>
          <p:cNvPr id="635943" name="Group 39"/>
          <p:cNvGrpSpPr>
            <a:grpSpLocks/>
          </p:cNvGrpSpPr>
          <p:nvPr/>
        </p:nvGrpSpPr>
        <p:grpSpPr bwMode="auto">
          <a:xfrm>
            <a:off x="216746" y="3034453"/>
            <a:ext cx="12896427" cy="1300480"/>
            <a:chOff x="96" y="1344"/>
            <a:chExt cx="5712" cy="576"/>
          </a:xfrm>
        </p:grpSpPr>
        <p:pic>
          <p:nvPicPr>
            <p:cNvPr id="635910" name="Picture 6" descr="1986_Biology_and_Creation_p3-33_clip"/>
            <p:cNvPicPr>
              <a:picLocks noChangeAspect="1" noChangeArrowheads="1"/>
            </p:cNvPicPr>
            <p:nvPr/>
          </p:nvPicPr>
          <p:blipFill>
            <a:blip r:embed="rId3">
              <a:extLst>
                <a:ext uri="{28A0092B-C50C-407E-A947-70E740481C1C}">
                  <a14:useLocalDpi xmlns:a14="http://schemas.microsoft.com/office/drawing/2010/main" val="0"/>
                </a:ext>
              </a:extLst>
            </a:blip>
            <a:srcRect t="59865" r="5542" b="311"/>
            <a:stretch>
              <a:fillRect/>
            </a:stretch>
          </p:blipFill>
          <p:spPr bwMode="auto">
            <a:xfrm>
              <a:off x="718" y="1440"/>
              <a:ext cx="4178" cy="404"/>
            </a:xfrm>
            <a:prstGeom prst="rect">
              <a:avLst/>
            </a:prstGeom>
            <a:noFill/>
            <a:extLst>
              <a:ext uri="{909E8E84-426E-40dd-AFC4-6F175D3DCCD1}">
                <a14:hiddenFill xmlns:a14="http://schemas.microsoft.com/office/drawing/2010/main">
                  <a:solidFill>
                    <a:srgbClr val="FFFFFF"/>
                  </a:solidFill>
                </a14:hiddenFill>
              </a:ext>
            </a:extLst>
          </p:spPr>
        </p:pic>
        <p:sp>
          <p:nvSpPr>
            <p:cNvPr id="635915" name="Rectangle 11"/>
            <p:cNvSpPr>
              <a:spLocks noChangeArrowheads="1"/>
            </p:cNvSpPr>
            <p:nvPr/>
          </p:nvSpPr>
          <p:spPr bwMode="auto">
            <a:xfrm>
              <a:off x="750" y="1440"/>
              <a:ext cx="1185" cy="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925" name="Rectangle 21"/>
            <p:cNvSpPr>
              <a:spLocks noChangeArrowheads="1"/>
            </p:cNvSpPr>
            <p:nvPr/>
          </p:nvSpPr>
          <p:spPr bwMode="auto">
            <a:xfrm>
              <a:off x="4896" y="1344"/>
              <a:ext cx="91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lnSpc>
                  <a:spcPct val="90000"/>
                </a:lnSpc>
                <a:spcBef>
                  <a:spcPct val="20000"/>
                </a:spcBef>
              </a:pPr>
              <a:r>
                <a:rPr lang="en-US" sz="2300">
                  <a:solidFill>
                    <a:srgbClr val="FFFF00"/>
                  </a:solidFill>
                  <a:latin typeface="Arial" charset="0"/>
                </a:rPr>
                <a:t>(</a:t>
              </a:r>
              <a:r>
                <a:rPr lang="en-US" sz="2300" i="1">
                  <a:solidFill>
                    <a:srgbClr val="FFFF00"/>
                  </a:solidFill>
                  <a:latin typeface="Arial" charset="0"/>
                </a:rPr>
                <a:t>Biology and</a:t>
              </a:r>
            </a:p>
            <a:p>
              <a:pPr marL="487672" indent="-487672">
                <a:lnSpc>
                  <a:spcPct val="90000"/>
                </a:lnSpc>
                <a:spcBef>
                  <a:spcPct val="20000"/>
                </a:spcBef>
              </a:pPr>
              <a:r>
                <a:rPr lang="en-US" sz="2300" i="1">
                  <a:solidFill>
                    <a:srgbClr val="FFFF00"/>
                  </a:solidFill>
                  <a:latin typeface="Arial" charset="0"/>
                </a:rPr>
                <a:t>Creation,</a:t>
              </a:r>
              <a:endParaRPr lang="en-US" sz="2300">
                <a:solidFill>
                  <a:srgbClr val="FFFF00"/>
                </a:solidFill>
                <a:latin typeface="Arial" charset="0"/>
              </a:endParaRPr>
            </a:p>
            <a:p>
              <a:pPr marL="487672" indent="-487672">
                <a:lnSpc>
                  <a:spcPct val="90000"/>
                </a:lnSpc>
                <a:spcBef>
                  <a:spcPct val="20000"/>
                </a:spcBef>
              </a:pPr>
              <a:r>
                <a:rPr lang="en-US" sz="2300">
                  <a:solidFill>
                    <a:srgbClr val="FFFF00"/>
                  </a:solidFill>
                  <a:latin typeface="Arial" charset="0"/>
                </a:rPr>
                <a:t>p. 3-33)</a:t>
              </a:r>
              <a:endParaRPr lang="en-US" sz="2300" i="1">
                <a:solidFill>
                  <a:srgbClr val="FFFF00"/>
                </a:solidFill>
                <a:latin typeface="Arial" charset="0"/>
              </a:endParaRPr>
            </a:p>
          </p:txBody>
        </p:sp>
        <p:sp>
          <p:nvSpPr>
            <p:cNvPr id="635927" name="Rectangle 23"/>
            <p:cNvSpPr>
              <a:spLocks noChangeArrowheads="1"/>
            </p:cNvSpPr>
            <p:nvPr/>
          </p:nvSpPr>
          <p:spPr bwMode="auto">
            <a:xfrm>
              <a:off x="96" y="1488"/>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spcBef>
                  <a:spcPct val="20000"/>
                </a:spcBef>
              </a:pPr>
              <a:r>
                <a:rPr lang="en-US" b="1">
                  <a:solidFill>
                    <a:srgbClr val="FFFF00"/>
                  </a:solidFill>
                  <a:latin typeface="Arial" charset="0"/>
                </a:rPr>
                <a:t>1986:</a:t>
              </a:r>
            </a:p>
          </p:txBody>
        </p:sp>
      </p:grpSp>
      <p:grpSp>
        <p:nvGrpSpPr>
          <p:cNvPr id="635942" name="Group 38"/>
          <p:cNvGrpSpPr>
            <a:grpSpLocks/>
          </p:cNvGrpSpPr>
          <p:nvPr/>
        </p:nvGrpSpPr>
        <p:grpSpPr bwMode="auto">
          <a:xfrm>
            <a:off x="0" y="4443307"/>
            <a:ext cx="13113173" cy="1192107"/>
            <a:chOff x="0" y="1968"/>
            <a:chExt cx="5808" cy="528"/>
          </a:xfrm>
        </p:grpSpPr>
        <p:pic>
          <p:nvPicPr>
            <p:cNvPr id="635911" name="Picture 7" descr="1987_Biology_and_Origins_p3-33_clip"/>
            <p:cNvPicPr>
              <a:picLocks noChangeAspect="1" noChangeArrowheads="1"/>
            </p:cNvPicPr>
            <p:nvPr/>
          </p:nvPicPr>
          <p:blipFill>
            <a:blip r:embed="rId4">
              <a:extLst>
                <a:ext uri="{28A0092B-C50C-407E-A947-70E740481C1C}">
                  <a14:useLocalDpi xmlns:a14="http://schemas.microsoft.com/office/drawing/2010/main" val="0"/>
                </a:ext>
              </a:extLst>
            </a:blip>
            <a:srcRect t="59459"/>
            <a:stretch>
              <a:fillRect/>
            </a:stretch>
          </p:blipFill>
          <p:spPr bwMode="auto">
            <a:xfrm>
              <a:off x="705" y="2034"/>
              <a:ext cx="4202" cy="414"/>
            </a:xfrm>
            <a:prstGeom prst="rect">
              <a:avLst/>
            </a:prstGeom>
            <a:noFill/>
            <a:extLst>
              <a:ext uri="{909E8E84-426E-40dd-AFC4-6F175D3DCCD1}">
                <a14:hiddenFill xmlns:a14="http://schemas.microsoft.com/office/drawing/2010/main">
                  <a:solidFill>
                    <a:srgbClr val="FFFFFF"/>
                  </a:solidFill>
                </a14:hiddenFill>
              </a:ext>
            </a:extLst>
          </p:spPr>
        </p:pic>
        <p:sp>
          <p:nvSpPr>
            <p:cNvPr id="635916" name="Rectangle 12"/>
            <p:cNvSpPr>
              <a:spLocks noChangeArrowheads="1"/>
            </p:cNvSpPr>
            <p:nvPr/>
          </p:nvSpPr>
          <p:spPr bwMode="auto">
            <a:xfrm>
              <a:off x="737" y="2034"/>
              <a:ext cx="1187" cy="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928" name="Rectangle 24"/>
            <p:cNvSpPr>
              <a:spLocks noChangeArrowheads="1"/>
            </p:cNvSpPr>
            <p:nvPr/>
          </p:nvSpPr>
          <p:spPr bwMode="auto">
            <a:xfrm>
              <a:off x="0" y="2064"/>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spcBef>
                  <a:spcPct val="20000"/>
                </a:spcBef>
              </a:pPr>
              <a:r>
                <a:rPr lang="en-US" b="1">
                  <a:solidFill>
                    <a:srgbClr val="FFFF00"/>
                  </a:solidFill>
                  <a:latin typeface="Arial" charset="0"/>
                </a:rPr>
                <a:t>1987a:</a:t>
              </a:r>
            </a:p>
          </p:txBody>
        </p:sp>
        <p:sp>
          <p:nvSpPr>
            <p:cNvPr id="635934" name="Rectangle 30"/>
            <p:cNvSpPr>
              <a:spLocks noChangeArrowheads="1"/>
            </p:cNvSpPr>
            <p:nvPr/>
          </p:nvSpPr>
          <p:spPr bwMode="auto">
            <a:xfrm>
              <a:off x="4896" y="1968"/>
              <a:ext cx="912"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lnSpc>
                  <a:spcPct val="90000"/>
                </a:lnSpc>
                <a:spcBef>
                  <a:spcPct val="20000"/>
                </a:spcBef>
              </a:pPr>
              <a:r>
                <a:rPr lang="en-US" sz="2300">
                  <a:solidFill>
                    <a:srgbClr val="FFFF00"/>
                  </a:solidFill>
                  <a:latin typeface="Arial" charset="0"/>
                </a:rPr>
                <a:t>(</a:t>
              </a:r>
              <a:r>
                <a:rPr lang="en-US" sz="2300" i="1">
                  <a:solidFill>
                    <a:srgbClr val="FFFF00"/>
                  </a:solidFill>
                  <a:latin typeface="Arial" charset="0"/>
                </a:rPr>
                <a:t>Biology and </a:t>
              </a:r>
            </a:p>
            <a:p>
              <a:pPr marL="487672" indent="-487672">
                <a:lnSpc>
                  <a:spcPct val="90000"/>
                </a:lnSpc>
                <a:spcBef>
                  <a:spcPct val="20000"/>
                </a:spcBef>
              </a:pPr>
              <a:r>
                <a:rPr lang="en-US" sz="2300" i="1">
                  <a:solidFill>
                    <a:srgbClr val="FFFF00"/>
                  </a:solidFill>
                  <a:latin typeface="Arial" charset="0"/>
                </a:rPr>
                <a:t>Origins,</a:t>
              </a:r>
              <a:endParaRPr lang="en-US" sz="2300">
                <a:solidFill>
                  <a:srgbClr val="FFFF00"/>
                </a:solidFill>
                <a:latin typeface="Arial" charset="0"/>
              </a:endParaRPr>
            </a:p>
            <a:p>
              <a:pPr marL="487672" indent="-487672">
                <a:lnSpc>
                  <a:spcPct val="90000"/>
                </a:lnSpc>
                <a:spcBef>
                  <a:spcPct val="20000"/>
                </a:spcBef>
              </a:pPr>
              <a:r>
                <a:rPr lang="en-US" sz="2300">
                  <a:solidFill>
                    <a:srgbClr val="FFFF00"/>
                  </a:solidFill>
                  <a:latin typeface="Arial" charset="0"/>
                </a:rPr>
                <a:t>p. 3-38) </a:t>
              </a:r>
            </a:p>
          </p:txBody>
        </p:sp>
      </p:grpSp>
      <p:grpSp>
        <p:nvGrpSpPr>
          <p:cNvPr id="635951" name="Group 47"/>
          <p:cNvGrpSpPr>
            <a:grpSpLocks/>
          </p:cNvGrpSpPr>
          <p:nvPr/>
        </p:nvGrpSpPr>
        <p:grpSpPr bwMode="auto">
          <a:xfrm>
            <a:off x="0" y="5852160"/>
            <a:ext cx="13004800" cy="1192107"/>
            <a:chOff x="0" y="2592"/>
            <a:chExt cx="5760" cy="528"/>
          </a:xfrm>
        </p:grpSpPr>
        <p:pic>
          <p:nvPicPr>
            <p:cNvPr id="635912" name="Picture 8" descr="1987_Pandas_creo_p3-40_clip"/>
            <p:cNvPicPr>
              <a:picLocks noChangeAspect="1" noChangeArrowheads="1"/>
            </p:cNvPicPr>
            <p:nvPr/>
          </p:nvPicPr>
          <p:blipFill>
            <a:blip r:embed="rId5">
              <a:extLst>
                <a:ext uri="{28A0092B-C50C-407E-A947-70E740481C1C}">
                  <a14:useLocalDpi xmlns:a14="http://schemas.microsoft.com/office/drawing/2010/main" val="0"/>
                </a:ext>
              </a:extLst>
            </a:blip>
            <a:srcRect t="65117"/>
            <a:stretch>
              <a:fillRect/>
            </a:stretch>
          </p:blipFill>
          <p:spPr bwMode="auto">
            <a:xfrm>
              <a:off x="696" y="2668"/>
              <a:ext cx="4168" cy="414"/>
            </a:xfrm>
            <a:prstGeom prst="rect">
              <a:avLst/>
            </a:prstGeom>
            <a:noFill/>
            <a:extLst>
              <a:ext uri="{909E8E84-426E-40dd-AFC4-6F175D3DCCD1}">
                <a14:hiddenFill xmlns:a14="http://schemas.microsoft.com/office/drawing/2010/main">
                  <a:solidFill>
                    <a:srgbClr val="FFFFFF"/>
                  </a:solidFill>
                </a14:hiddenFill>
              </a:ext>
            </a:extLst>
          </p:spPr>
        </p:pic>
        <p:sp>
          <p:nvSpPr>
            <p:cNvPr id="635917" name="Rectangle 13"/>
            <p:cNvSpPr>
              <a:spLocks noChangeArrowheads="1"/>
            </p:cNvSpPr>
            <p:nvPr/>
          </p:nvSpPr>
          <p:spPr bwMode="auto">
            <a:xfrm>
              <a:off x="721" y="2668"/>
              <a:ext cx="1187" cy="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929" name="Rectangle 25"/>
            <p:cNvSpPr>
              <a:spLocks noChangeArrowheads="1"/>
            </p:cNvSpPr>
            <p:nvPr/>
          </p:nvSpPr>
          <p:spPr bwMode="auto">
            <a:xfrm>
              <a:off x="0" y="273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spcBef>
                  <a:spcPct val="20000"/>
                </a:spcBef>
              </a:pPr>
              <a:r>
                <a:rPr lang="en-US" b="1">
                  <a:solidFill>
                    <a:srgbClr val="FFFF00"/>
                  </a:solidFill>
                  <a:latin typeface="Arial" charset="0"/>
                </a:rPr>
                <a:t>1987b:</a:t>
              </a:r>
            </a:p>
          </p:txBody>
        </p:sp>
        <p:sp>
          <p:nvSpPr>
            <p:cNvPr id="635936" name="Rectangle 32"/>
            <p:cNvSpPr>
              <a:spLocks noChangeArrowheads="1"/>
            </p:cNvSpPr>
            <p:nvPr/>
          </p:nvSpPr>
          <p:spPr bwMode="auto">
            <a:xfrm>
              <a:off x="4848" y="2592"/>
              <a:ext cx="912"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lnSpc>
                  <a:spcPct val="90000"/>
                </a:lnSpc>
                <a:spcBef>
                  <a:spcPct val="20000"/>
                </a:spcBef>
              </a:pPr>
              <a:r>
                <a:rPr lang="en-US" sz="2300">
                  <a:solidFill>
                    <a:srgbClr val="FFFF00"/>
                  </a:solidFill>
                  <a:latin typeface="Arial" charset="0"/>
                </a:rPr>
                <a:t>(</a:t>
              </a:r>
              <a:r>
                <a:rPr lang="en-US" sz="2300" i="1">
                  <a:solidFill>
                    <a:srgbClr val="FFFF00"/>
                  </a:solidFill>
                  <a:latin typeface="Arial" charset="0"/>
                </a:rPr>
                <a:t>Of Pandas</a:t>
              </a:r>
            </a:p>
            <a:p>
              <a:pPr marL="487672" indent="-487672">
                <a:lnSpc>
                  <a:spcPct val="90000"/>
                </a:lnSpc>
                <a:spcBef>
                  <a:spcPct val="20000"/>
                </a:spcBef>
              </a:pPr>
              <a:r>
                <a:rPr lang="en-US" sz="2300" i="1">
                  <a:solidFill>
                    <a:srgbClr val="FFFF00"/>
                  </a:solidFill>
                  <a:latin typeface="Arial" charset="0"/>
                </a:rPr>
                <a:t>and People</a:t>
              </a:r>
              <a:r>
                <a:rPr lang="en-US" sz="2300">
                  <a:solidFill>
                    <a:srgbClr val="FFFF00"/>
                  </a:solidFill>
                  <a:latin typeface="Arial" charset="0"/>
                </a:rPr>
                <a:t> </a:t>
              </a:r>
            </a:p>
            <a:p>
              <a:pPr marL="487672" indent="-487672">
                <a:lnSpc>
                  <a:spcPct val="90000"/>
                </a:lnSpc>
                <a:spcBef>
                  <a:spcPct val="20000"/>
                </a:spcBef>
              </a:pPr>
              <a:r>
                <a:rPr lang="en-US" sz="2300">
                  <a:solidFill>
                    <a:srgbClr val="FFFF00"/>
                  </a:solidFill>
                  <a:latin typeface="Arial" charset="0"/>
                </a:rPr>
                <a:t>p. 3-40)</a:t>
              </a:r>
              <a:endParaRPr lang="en-US" sz="2300" i="1">
                <a:solidFill>
                  <a:srgbClr val="FFFF00"/>
                </a:solidFill>
                <a:latin typeface="Arial" charset="0"/>
              </a:endParaRPr>
            </a:p>
          </p:txBody>
        </p:sp>
      </p:grpSp>
      <p:grpSp>
        <p:nvGrpSpPr>
          <p:cNvPr id="635954" name="Group 50"/>
          <p:cNvGrpSpPr>
            <a:grpSpLocks/>
          </p:cNvGrpSpPr>
          <p:nvPr/>
        </p:nvGrpSpPr>
        <p:grpSpPr bwMode="auto">
          <a:xfrm>
            <a:off x="0" y="7261013"/>
            <a:ext cx="13004800" cy="1300480"/>
            <a:chOff x="0" y="3216"/>
            <a:chExt cx="5760" cy="576"/>
          </a:xfrm>
        </p:grpSpPr>
        <p:pic>
          <p:nvPicPr>
            <p:cNvPr id="635913" name="Picture 9" descr="1987_Pandas_ID_p3-41_clip"/>
            <p:cNvPicPr>
              <a:picLocks noChangeAspect="1" noChangeArrowheads="1"/>
            </p:cNvPicPr>
            <p:nvPr/>
          </p:nvPicPr>
          <p:blipFill>
            <a:blip r:embed="rId6">
              <a:extLst>
                <a:ext uri="{28A0092B-C50C-407E-A947-70E740481C1C}">
                  <a14:useLocalDpi xmlns:a14="http://schemas.microsoft.com/office/drawing/2010/main" val="0"/>
                </a:ext>
              </a:extLst>
            </a:blip>
            <a:srcRect t="59276" r="2486"/>
            <a:stretch>
              <a:fillRect/>
            </a:stretch>
          </p:blipFill>
          <p:spPr bwMode="auto">
            <a:xfrm>
              <a:off x="701" y="3277"/>
              <a:ext cx="4155" cy="419"/>
            </a:xfrm>
            <a:prstGeom prst="rect">
              <a:avLst/>
            </a:prstGeom>
            <a:noFill/>
            <a:extLst>
              <a:ext uri="{909E8E84-426E-40dd-AFC4-6F175D3DCCD1}">
                <a14:hiddenFill xmlns:a14="http://schemas.microsoft.com/office/drawing/2010/main">
                  <a:solidFill>
                    <a:srgbClr val="FFFFFF"/>
                  </a:solidFill>
                </a14:hiddenFill>
              </a:ext>
            </a:extLst>
          </p:spPr>
        </p:pic>
        <p:sp>
          <p:nvSpPr>
            <p:cNvPr id="635918" name="Rectangle 14"/>
            <p:cNvSpPr>
              <a:spLocks noChangeArrowheads="1"/>
            </p:cNvSpPr>
            <p:nvPr/>
          </p:nvSpPr>
          <p:spPr bwMode="auto">
            <a:xfrm>
              <a:off x="716" y="3284"/>
              <a:ext cx="1186" cy="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930" name="Rectangle 26"/>
            <p:cNvSpPr>
              <a:spLocks noChangeArrowheads="1"/>
            </p:cNvSpPr>
            <p:nvPr/>
          </p:nvSpPr>
          <p:spPr bwMode="auto">
            <a:xfrm>
              <a:off x="0" y="331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spcBef>
                  <a:spcPct val="20000"/>
                </a:spcBef>
              </a:pPr>
              <a:r>
                <a:rPr lang="en-US" b="1">
                  <a:solidFill>
                    <a:srgbClr val="FFFF00"/>
                  </a:solidFill>
                  <a:latin typeface="Arial" charset="0"/>
                </a:rPr>
                <a:t>1987c:</a:t>
              </a:r>
            </a:p>
          </p:txBody>
        </p:sp>
        <p:sp>
          <p:nvSpPr>
            <p:cNvPr id="635937" name="Rectangle 33"/>
            <p:cNvSpPr>
              <a:spLocks noChangeArrowheads="1"/>
            </p:cNvSpPr>
            <p:nvPr/>
          </p:nvSpPr>
          <p:spPr bwMode="auto">
            <a:xfrm>
              <a:off x="4848" y="3216"/>
              <a:ext cx="912"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lnSpc>
                  <a:spcPct val="90000"/>
                </a:lnSpc>
                <a:spcBef>
                  <a:spcPct val="20000"/>
                </a:spcBef>
              </a:pPr>
              <a:r>
                <a:rPr lang="en-US" sz="2300">
                  <a:solidFill>
                    <a:srgbClr val="FFFF00"/>
                  </a:solidFill>
                  <a:latin typeface="Arial" charset="0"/>
                </a:rPr>
                <a:t>(</a:t>
              </a:r>
              <a:r>
                <a:rPr lang="en-US" sz="2300" i="1">
                  <a:solidFill>
                    <a:srgbClr val="FFFF00"/>
                  </a:solidFill>
                  <a:latin typeface="Arial" charset="0"/>
                </a:rPr>
                <a:t>Of Pandas</a:t>
              </a:r>
            </a:p>
            <a:p>
              <a:pPr marL="487672" indent="-487672">
                <a:lnSpc>
                  <a:spcPct val="90000"/>
                </a:lnSpc>
                <a:spcBef>
                  <a:spcPct val="20000"/>
                </a:spcBef>
              </a:pPr>
              <a:r>
                <a:rPr lang="en-US" sz="2300" i="1">
                  <a:solidFill>
                    <a:srgbClr val="FFFF00"/>
                  </a:solidFill>
                  <a:latin typeface="Arial" charset="0"/>
                </a:rPr>
                <a:t>and People,</a:t>
              </a:r>
              <a:endParaRPr lang="en-US" sz="2300">
                <a:solidFill>
                  <a:srgbClr val="FFFF00"/>
                </a:solidFill>
                <a:latin typeface="Arial" charset="0"/>
              </a:endParaRPr>
            </a:p>
            <a:p>
              <a:pPr marL="487672" indent="-487672">
                <a:lnSpc>
                  <a:spcPct val="90000"/>
                </a:lnSpc>
                <a:spcBef>
                  <a:spcPct val="20000"/>
                </a:spcBef>
              </a:pPr>
              <a:r>
                <a:rPr lang="en-US" sz="2300">
                  <a:solidFill>
                    <a:srgbClr val="FFFF00"/>
                  </a:solidFill>
                  <a:latin typeface="Arial" charset="0"/>
                </a:rPr>
                <a:t>p. 3-41)</a:t>
              </a:r>
            </a:p>
          </p:txBody>
        </p:sp>
      </p:grpSp>
      <p:grpSp>
        <p:nvGrpSpPr>
          <p:cNvPr id="635953" name="Group 49"/>
          <p:cNvGrpSpPr>
            <a:grpSpLocks/>
          </p:cNvGrpSpPr>
          <p:nvPr/>
        </p:nvGrpSpPr>
        <p:grpSpPr bwMode="auto">
          <a:xfrm>
            <a:off x="216746" y="1307255"/>
            <a:ext cx="12896427" cy="1510453"/>
            <a:chOff x="96" y="579"/>
            <a:chExt cx="5712" cy="669"/>
          </a:xfrm>
        </p:grpSpPr>
        <p:pic>
          <p:nvPicPr>
            <p:cNvPr id="635909" name="Picture 5" descr="1983_Creation_Biology_p3-34_clip"/>
            <p:cNvPicPr>
              <a:picLocks noChangeAspect="1" noChangeArrowheads="1"/>
            </p:cNvPicPr>
            <p:nvPr/>
          </p:nvPicPr>
          <p:blipFill>
            <a:blip r:embed="rId7">
              <a:extLst>
                <a:ext uri="{28A0092B-C50C-407E-A947-70E740481C1C}">
                  <a14:useLocalDpi xmlns:a14="http://schemas.microsoft.com/office/drawing/2010/main" val="0"/>
                </a:ext>
              </a:extLst>
            </a:blip>
            <a:srcRect t="47568"/>
            <a:stretch>
              <a:fillRect/>
            </a:stretch>
          </p:blipFill>
          <p:spPr bwMode="auto">
            <a:xfrm>
              <a:off x="733" y="579"/>
              <a:ext cx="4177" cy="669"/>
            </a:xfrm>
            <a:prstGeom prst="rect">
              <a:avLst/>
            </a:prstGeom>
            <a:noFill/>
            <a:extLst>
              <a:ext uri="{909E8E84-426E-40dd-AFC4-6F175D3DCCD1}">
                <a14:hiddenFill xmlns:a14="http://schemas.microsoft.com/office/drawing/2010/main">
                  <a:solidFill>
                    <a:srgbClr val="FFFFFF"/>
                  </a:solidFill>
                </a14:hiddenFill>
              </a:ext>
            </a:extLst>
          </p:spPr>
        </p:pic>
        <p:sp>
          <p:nvSpPr>
            <p:cNvPr id="635914" name="Rectangle 10"/>
            <p:cNvSpPr>
              <a:spLocks noChangeArrowheads="1"/>
            </p:cNvSpPr>
            <p:nvPr/>
          </p:nvSpPr>
          <p:spPr bwMode="auto">
            <a:xfrm>
              <a:off x="765" y="579"/>
              <a:ext cx="1185" cy="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935" name="Rectangle 31"/>
            <p:cNvSpPr>
              <a:spLocks noChangeArrowheads="1"/>
            </p:cNvSpPr>
            <p:nvPr/>
          </p:nvSpPr>
          <p:spPr bwMode="auto">
            <a:xfrm>
              <a:off x="4896" y="624"/>
              <a:ext cx="912"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lnSpc>
                  <a:spcPct val="90000"/>
                </a:lnSpc>
                <a:spcBef>
                  <a:spcPct val="20000"/>
                </a:spcBef>
              </a:pPr>
              <a:r>
                <a:rPr lang="en-US" sz="2300">
                  <a:solidFill>
                    <a:srgbClr val="FFFF00"/>
                  </a:solidFill>
                  <a:latin typeface="Arial" charset="0"/>
                </a:rPr>
                <a:t>(</a:t>
              </a:r>
              <a:r>
                <a:rPr lang="en-US" sz="2300" i="1">
                  <a:solidFill>
                    <a:srgbClr val="FFFF00"/>
                  </a:solidFill>
                  <a:latin typeface="Arial" charset="0"/>
                </a:rPr>
                <a:t>Creation</a:t>
              </a:r>
            </a:p>
            <a:p>
              <a:pPr marL="487672" indent="-487672">
                <a:lnSpc>
                  <a:spcPct val="90000"/>
                </a:lnSpc>
                <a:spcBef>
                  <a:spcPct val="20000"/>
                </a:spcBef>
              </a:pPr>
              <a:r>
                <a:rPr lang="en-US" sz="2300" i="1">
                  <a:solidFill>
                    <a:srgbClr val="FFFF00"/>
                  </a:solidFill>
                  <a:latin typeface="Arial" charset="0"/>
                </a:rPr>
                <a:t>Biology,</a:t>
              </a:r>
              <a:endParaRPr lang="en-US" sz="2300">
                <a:solidFill>
                  <a:srgbClr val="FFFF00"/>
                </a:solidFill>
                <a:latin typeface="Arial" charset="0"/>
              </a:endParaRPr>
            </a:p>
            <a:p>
              <a:pPr marL="487672" indent="-487672">
                <a:lnSpc>
                  <a:spcPct val="90000"/>
                </a:lnSpc>
                <a:spcBef>
                  <a:spcPct val="20000"/>
                </a:spcBef>
              </a:pPr>
              <a:r>
                <a:rPr lang="en-US" sz="2300">
                  <a:solidFill>
                    <a:srgbClr val="FFFF00"/>
                  </a:solidFill>
                  <a:latin typeface="Arial" charset="0"/>
                </a:rPr>
                <a:t>p. 3-34)</a:t>
              </a:r>
              <a:endParaRPr lang="en-US" sz="2300" i="1">
                <a:solidFill>
                  <a:srgbClr val="FFFF00"/>
                </a:solidFill>
                <a:latin typeface="Arial" charset="0"/>
              </a:endParaRPr>
            </a:p>
          </p:txBody>
        </p:sp>
        <p:sp>
          <p:nvSpPr>
            <p:cNvPr id="635949" name="Rectangle 45"/>
            <p:cNvSpPr>
              <a:spLocks noChangeArrowheads="1"/>
            </p:cNvSpPr>
            <p:nvPr/>
          </p:nvSpPr>
          <p:spPr bwMode="auto">
            <a:xfrm>
              <a:off x="96" y="816"/>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87672" indent="-487672">
                <a:spcBef>
                  <a:spcPct val="20000"/>
                </a:spcBef>
              </a:pPr>
              <a:r>
                <a:rPr lang="en-US" b="1">
                  <a:solidFill>
                    <a:srgbClr val="FFFF00"/>
                  </a:solidFill>
                  <a:latin typeface="Arial" charset="0"/>
                </a:rPr>
                <a:t>1983:</a:t>
              </a:r>
            </a:p>
          </p:txBody>
        </p:sp>
      </p:grpSp>
      <p:grpSp>
        <p:nvGrpSpPr>
          <p:cNvPr id="635960" name="Group 56"/>
          <p:cNvGrpSpPr>
            <a:grpSpLocks/>
          </p:cNvGrpSpPr>
          <p:nvPr/>
        </p:nvGrpSpPr>
        <p:grpSpPr bwMode="auto">
          <a:xfrm>
            <a:off x="1605282" y="1733974"/>
            <a:ext cx="3271519" cy="6570133"/>
            <a:chOff x="711" y="768"/>
            <a:chExt cx="1449" cy="2910"/>
          </a:xfrm>
        </p:grpSpPr>
        <p:sp>
          <p:nvSpPr>
            <p:cNvPr id="635955" name="Rectangle 51"/>
            <p:cNvSpPr>
              <a:spLocks noChangeArrowheads="1"/>
            </p:cNvSpPr>
            <p:nvPr/>
          </p:nvSpPr>
          <p:spPr bwMode="auto">
            <a:xfrm>
              <a:off x="720" y="3486"/>
              <a:ext cx="1440"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956" name="Rectangle 52"/>
            <p:cNvSpPr>
              <a:spLocks noChangeArrowheads="1"/>
            </p:cNvSpPr>
            <p:nvPr/>
          </p:nvSpPr>
          <p:spPr bwMode="auto">
            <a:xfrm>
              <a:off x="711" y="2880"/>
              <a:ext cx="816"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957" name="Rectangle 53"/>
            <p:cNvSpPr>
              <a:spLocks noChangeArrowheads="1"/>
            </p:cNvSpPr>
            <p:nvPr/>
          </p:nvSpPr>
          <p:spPr bwMode="auto">
            <a:xfrm>
              <a:off x="756" y="2256"/>
              <a:ext cx="816"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958" name="Rectangle 54"/>
            <p:cNvSpPr>
              <a:spLocks noChangeArrowheads="1"/>
            </p:cNvSpPr>
            <p:nvPr/>
          </p:nvSpPr>
          <p:spPr bwMode="auto">
            <a:xfrm>
              <a:off x="816" y="1662"/>
              <a:ext cx="816"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5959" name="Rectangle 55"/>
            <p:cNvSpPr>
              <a:spLocks noChangeArrowheads="1"/>
            </p:cNvSpPr>
            <p:nvPr/>
          </p:nvSpPr>
          <p:spPr bwMode="auto">
            <a:xfrm>
              <a:off x="768" y="768"/>
              <a:ext cx="816" cy="192"/>
            </a:xfrm>
            <a:prstGeom prst="rect">
              <a:avLst/>
            </a:prstGeom>
            <a:noFill/>
            <a:ln w="762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635974" name="Group 70"/>
          <p:cNvGrpSpPr>
            <a:grpSpLocks/>
          </p:cNvGrpSpPr>
          <p:nvPr/>
        </p:nvGrpSpPr>
        <p:grpSpPr bwMode="auto">
          <a:xfrm>
            <a:off x="433493" y="1192107"/>
            <a:ext cx="12246187" cy="7586133"/>
            <a:chOff x="576" y="1008"/>
            <a:chExt cx="4464" cy="2496"/>
          </a:xfrm>
        </p:grpSpPr>
        <p:sp>
          <p:nvSpPr>
            <p:cNvPr id="635972" name="Rectangle 68"/>
            <p:cNvSpPr>
              <a:spLocks noChangeArrowheads="1"/>
            </p:cNvSpPr>
            <p:nvPr/>
          </p:nvSpPr>
          <p:spPr bwMode="auto">
            <a:xfrm>
              <a:off x="576" y="1008"/>
              <a:ext cx="4464" cy="2496"/>
            </a:xfrm>
            <a:prstGeom prst="rect">
              <a:avLst/>
            </a:prstGeom>
            <a:solidFill>
              <a:srgbClr val="008080"/>
            </a:solidFill>
            <a:ln w="76200">
              <a:solidFill>
                <a:srgbClr val="00008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endParaRPr lang="en-US" sz="5100" i="1">
                <a:solidFill>
                  <a:srgbClr val="FFFF00"/>
                </a:solidFill>
                <a:latin typeface="Arial" charset="0"/>
              </a:endParaRPr>
            </a:p>
          </p:txBody>
        </p:sp>
        <p:pic>
          <p:nvPicPr>
            <p:cNvPr id="635966" name="Picture 62" descr="1987_Pandas_ID_p3-41_clip"/>
            <p:cNvPicPr>
              <a:picLocks noChangeAspect="1" noChangeArrowheads="1"/>
            </p:cNvPicPr>
            <p:nvPr/>
          </p:nvPicPr>
          <p:blipFill>
            <a:blip r:embed="rId6">
              <a:extLst>
                <a:ext uri="{28A0092B-C50C-407E-A947-70E740481C1C}">
                  <a14:useLocalDpi xmlns:a14="http://schemas.microsoft.com/office/drawing/2010/main" val="0"/>
                </a:ext>
              </a:extLst>
            </a:blip>
            <a:srcRect t="76671" r="64621"/>
            <a:stretch>
              <a:fillRect/>
            </a:stretch>
          </p:blipFill>
          <p:spPr bwMode="auto">
            <a:xfrm>
              <a:off x="864" y="2001"/>
              <a:ext cx="3841" cy="612"/>
            </a:xfrm>
            <a:prstGeom prst="rect">
              <a:avLst/>
            </a:prstGeom>
            <a:noFill/>
            <a:ln w="1524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635968" name="Picture 64" descr="1987_Biology_and_Origins_p3-33_clip"/>
            <p:cNvPicPr>
              <a:picLocks noChangeAspect="1" noChangeArrowheads="1"/>
            </p:cNvPicPr>
            <p:nvPr/>
          </p:nvPicPr>
          <p:blipFill>
            <a:blip r:embed="rId4">
              <a:extLst>
                <a:ext uri="{28A0092B-C50C-407E-A947-70E740481C1C}">
                  <a14:useLocalDpi xmlns:a14="http://schemas.microsoft.com/office/drawing/2010/main" val="0"/>
                </a:ext>
              </a:extLst>
            </a:blip>
            <a:srcRect t="81619" r="79134" b="-500"/>
            <a:stretch>
              <a:fillRect/>
            </a:stretch>
          </p:blipFill>
          <p:spPr bwMode="auto">
            <a:xfrm>
              <a:off x="1728" y="1231"/>
              <a:ext cx="2256" cy="497"/>
            </a:xfrm>
            <a:prstGeom prst="rect">
              <a:avLst/>
            </a:prstGeom>
            <a:noFill/>
            <a:ln w="1524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635908" name="Rectangle 4"/>
            <p:cNvSpPr>
              <a:spLocks noChangeArrowheads="1"/>
            </p:cNvSpPr>
            <p:nvPr/>
          </p:nvSpPr>
          <p:spPr bwMode="auto">
            <a:xfrm>
              <a:off x="1440" y="2832"/>
              <a:ext cx="2832" cy="480"/>
            </a:xfrm>
            <a:prstGeom prst="rect">
              <a:avLst/>
            </a:prstGeom>
            <a:solidFill>
              <a:schemeClr val="tx1"/>
            </a:solidFill>
            <a:ln w="152400">
              <a:solidFill>
                <a:srgbClr val="FF66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r>
                <a:rPr lang="en-US" sz="5700">
                  <a:solidFill>
                    <a:srgbClr val="FFFF00"/>
                  </a:solidFill>
                  <a:latin typeface="Arial" charset="0"/>
                </a:rPr>
                <a:t>The missing link!</a:t>
              </a:r>
              <a:endParaRPr lang="en-US" sz="5700" i="1">
                <a:solidFill>
                  <a:srgbClr val="FFFF00"/>
                </a:solidFill>
                <a:latin typeface="Arial" charset="0"/>
              </a:endParaRPr>
            </a:p>
          </p:txBody>
        </p:sp>
      </p:grpSp>
      <p:sp>
        <p:nvSpPr>
          <p:cNvPr id="41" name="Footer Placeholder 4"/>
          <p:cNvSpPr>
            <a:spLocks noGrp="1"/>
          </p:cNvSpPr>
          <p:nvPr>
            <p:ph type="ftr" sz="quarter" idx="11"/>
          </p:nvPr>
        </p:nvSpPr>
        <p:spPr>
          <a:xfrm>
            <a:off x="1083733" y="9360747"/>
            <a:ext cx="11379200" cy="108373"/>
          </a:xfrm>
        </p:spPr>
        <p:txBody>
          <a:bodyPr/>
          <a:lstStyle/>
          <a:p>
            <a:r>
              <a:rPr lang="en-US" dirty="0">
                <a:latin typeface="Calibri"/>
                <a:cs typeface="Calibri"/>
              </a:rPr>
              <a:t>Nick Matzke, </a:t>
            </a:r>
            <a:r>
              <a:rPr lang="en-US" b="0" dirty="0" err="1">
                <a:latin typeface="Calibri"/>
                <a:cs typeface="Calibri"/>
              </a:rPr>
              <a:t>www.ncseweb.org</a:t>
            </a:r>
            <a:r>
              <a:rPr lang="en-US" b="0" dirty="0">
                <a:latin typeface="Calibri"/>
                <a:cs typeface="Calibri"/>
              </a:rPr>
              <a:t>.</a:t>
            </a:r>
            <a:r>
              <a:rPr lang="en-US" dirty="0">
                <a:latin typeface="Calibri"/>
                <a:cs typeface="Calibri"/>
              </a:rPr>
              <a:t>  Darwin Day – O4R/WU – </a:t>
            </a:r>
            <a:r>
              <a:rPr lang="ja-JP" altLang="en-US" dirty="0">
                <a:latin typeface="Calibri"/>
                <a:cs typeface="Calibri"/>
              </a:rPr>
              <a:t>“</a:t>
            </a:r>
            <a:r>
              <a:rPr lang="en-US" dirty="0">
                <a:latin typeface="Calibri"/>
                <a:cs typeface="Calibri"/>
              </a:rPr>
              <a:t>Creationism on Trial</a:t>
            </a:r>
            <a:r>
              <a:rPr lang="ja-JP" altLang="en-US" dirty="0">
                <a:latin typeface="Calibri"/>
                <a:cs typeface="Calibri"/>
              </a:rPr>
              <a:t>”</a:t>
            </a:r>
            <a:endParaRPr lang="en-US" dirty="0">
              <a:latin typeface="Calibri"/>
              <a:cs typeface="Calibri"/>
            </a:endParaRPr>
          </a:p>
        </p:txBody>
      </p:sp>
    </p:spTree>
    <p:extLst>
      <p:ext uri="{BB962C8B-B14F-4D97-AF65-F5344CB8AC3E}">
        <p14:creationId xmlns:p14="http://schemas.microsoft.com/office/powerpoint/2010/main" val="17017939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359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359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3594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359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3595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3596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6359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tatistical model choice in phylogenetic biogeography"/>
          <p:cNvSpPr txBox="1">
            <a:spLocks noGrp="1"/>
          </p:cNvSpPr>
          <p:nvPr>
            <p:ph type="title"/>
          </p:nvPr>
        </p:nvSpPr>
        <p:spPr>
          <a:xfrm>
            <a:off x="413212" y="179313"/>
            <a:ext cx="11975177" cy="901872"/>
          </a:xfrm>
          <a:prstGeom prst="rect">
            <a:avLst/>
          </a:prstGeom>
        </p:spPr>
        <p:txBody>
          <a:bodyPr anchor="t"/>
          <a:lstStyle>
            <a:lvl1pPr>
              <a:defRPr sz="4000" b="1">
                <a:latin typeface="Calibri"/>
                <a:ea typeface="Calibri"/>
                <a:cs typeface="Calibri"/>
                <a:sym typeface="Calibri"/>
              </a:defRPr>
            </a:lvl1pPr>
          </a:lstStyle>
          <a:p>
            <a:r>
              <a:t>Statistical model choice in phylogenetic biogeography</a:t>
            </a:r>
          </a:p>
        </p:txBody>
      </p:sp>
      <p:sp>
        <p:nvSpPr>
          <p:cNvPr id="168" name="Line"/>
          <p:cNvSpPr/>
          <p:nvPr/>
        </p:nvSpPr>
        <p:spPr>
          <a:xfrm flipV="1">
            <a:off x="8187492" y="827861"/>
            <a:ext cx="1999636" cy="1207889"/>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69" name="Line"/>
          <p:cNvSpPr/>
          <p:nvPr/>
        </p:nvSpPr>
        <p:spPr>
          <a:xfrm>
            <a:off x="774700" y="787401"/>
            <a:ext cx="4948238"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0" name="Line"/>
          <p:cNvSpPr/>
          <p:nvPr/>
        </p:nvSpPr>
        <p:spPr>
          <a:xfrm>
            <a:off x="6413502" y="787401"/>
            <a:ext cx="2606295"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1" name="Line"/>
          <p:cNvSpPr/>
          <p:nvPr/>
        </p:nvSpPr>
        <p:spPr>
          <a:xfrm>
            <a:off x="9182101" y="787401"/>
            <a:ext cx="2792711"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2" name="Biogeography:…"/>
          <p:cNvSpPr txBox="1"/>
          <p:nvPr/>
        </p:nvSpPr>
        <p:spPr>
          <a:xfrm>
            <a:off x="4393896" y="1892299"/>
            <a:ext cx="4598008" cy="1333692"/>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spAutoFit/>
          </a:bodyPr>
          <a:lstStyle/>
          <a:p>
            <a:pPr>
              <a:defRPr sz="4000">
                <a:latin typeface="Calibri"/>
                <a:ea typeface="Calibri"/>
                <a:cs typeface="Calibri"/>
                <a:sym typeface="Calibri"/>
              </a:defRPr>
            </a:pPr>
            <a:r>
              <a:t>Biogeography:</a:t>
            </a:r>
          </a:p>
          <a:p>
            <a:pPr>
              <a:defRPr sz="4000">
                <a:latin typeface="Calibri"/>
                <a:ea typeface="Calibri"/>
                <a:cs typeface="Calibri"/>
                <a:sym typeface="Calibri"/>
              </a:defRPr>
            </a:pPr>
            <a:r>
              <a:t>The geography of life</a:t>
            </a:r>
          </a:p>
        </p:txBody>
      </p:sp>
      <p:sp>
        <p:nvSpPr>
          <p:cNvPr id="173" name="Line"/>
          <p:cNvSpPr/>
          <p:nvPr/>
        </p:nvSpPr>
        <p:spPr>
          <a:xfrm>
            <a:off x="7171492"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4" name="Line"/>
          <p:cNvSpPr/>
          <p:nvPr/>
        </p:nvSpPr>
        <p:spPr>
          <a:xfrm flipH="1">
            <a:off x="4683359"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75" name="Ecological biogeography"/>
          <p:cNvSpPr txBox="1"/>
          <p:nvPr/>
        </p:nvSpPr>
        <p:spPr>
          <a:xfrm>
            <a:off x="867261" y="5300224"/>
            <a:ext cx="5250480" cy="71813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4000">
                <a:latin typeface="Calibri"/>
                <a:ea typeface="Calibri"/>
                <a:cs typeface="Calibri"/>
                <a:sym typeface="Calibri"/>
              </a:defRPr>
            </a:lvl1pPr>
          </a:lstStyle>
          <a:p>
            <a:r>
              <a:t>Ecological biogeography</a:t>
            </a:r>
          </a:p>
        </p:txBody>
      </p:sp>
      <p:sp>
        <p:nvSpPr>
          <p:cNvPr id="176" name="Historical biogeography"/>
          <p:cNvSpPr txBox="1"/>
          <p:nvPr/>
        </p:nvSpPr>
        <p:spPr>
          <a:xfrm>
            <a:off x="6858476" y="5300224"/>
            <a:ext cx="5155251" cy="71813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4000">
                <a:latin typeface="Calibri"/>
                <a:ea typeface="Calibri"/>
                <a:cs typeface="Calibri"/>
                <a:sym typeface="Calibri"/>
              </a:defRPr>
            </a:lvl1pPr>
          </a:lstStyle>
          <a:p>
            <a:r>
              <a:t>Historical biogeography</a:t>
            </a:r>
          </a:p>
        </p:txBody>
      </p:sp>
      <p:sp>
        <p:nvSpPr>
          <p:cNvPr id="177" name="Focus: Environmental controls on distribution…"/>
          <p:cNvSpPr txBox="1"/>
          <p:nvPr/>
        </p:nvSpPr>
        <p:spPr>
          <a:xfrm>
            <a:off x="812413" y="6045502"/>
            <a:ext cx="5310507" cy="2564799"/>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marL="311711" indent="-311711" algn="l">
              <a:buSzPct val="100000"/>
              <a:buFont typeface="Times New Roman"/>
              <a:buChar char="•"/>
              <a:defRPr sz="4000">
                <a:latin typeface="Calibri"/>
                <a:ea typeface="Calibri"/>
                <a:cs typeface="Calibri"/>
                <a:sym typeface="Calibri"/>
              </a:defRPr>
            </a:pPr>
            <a:r>
              <a:rPr b="0"/>
              <a:t>Focus: Environmental</a:t>
            </a:r>
            <a:br>
              <a:rPr b="0"/>
            </a:br>
            <a:r>
              <a:rPr b="0"/>
              <a:t>controls on distribution</a:t>
            </a:r>
          </a:p>
          <a:p>
            <a:pPr marL="311711" indent="-311711" algn="l">
              <a:buSzPct val="100000"/>
              <a:buFont typeface="Times New Roman"/>
              <a:buChar char="•"/>
              <a:defRPr sz="4000">
                <a:latin typeface="Calibri"/>
                <a:ea typeface="Calibri"/>
                <a:cs typeface="Calibri"/>
                <a:sym typeface="Calibri"/>
              </a:defRPr>
            </a:pPr>
            <a:r>
              <a:rPr b="0"/>
              <a:t>Ecological interactions</a:t>
            </a:r>
          </a:p>
          <a:p>
            <a:pPr marL="311711" indent="-311711" algn="l">
              <a:buSzPct val="100000"/>
              <a:buFont typeface="Times New Roman"/>
              <a:buChar char="•"/>
              <a:defRPr sz="4000">
                <a:latin typeface="Calibri"/>
                <a:ea typeface="Calibri"/>
                <a:cs typeface="Calibri"/>
                <a:sym typeface="Calibri"/>
              </a:defRPr>
            </a:pPr>
            <a:r>
              <a:rPr b="0"/>
              <a:t>Timescale: the Recent</a:t>
            </a:r>
          </a:p>
        </p:txBody>
      </p:sp>
      <p:sp>
        <p:nvSpPr>
          <p:cNvPr id="178" name="Focus: Evolutionary history of distributions…"/>
          <p:cNvSpPr txBox="1"/>
          <p:nvPr/>
        </p:nvSpPr>
        <p:spPr>
          <a:xfrm>
            <a:off x="6629012" y="6045502"/>
            <a:ext cx="6128526" cy="2564799"/>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nchor="ctr">
            <a:spAutoFit/>
          </a:bodyPr>
          <a:lstStyle/>
          <a:p>
            <a:pPr marL="311711" indent="-311711" algn="l">
              <a:buSzPct val="100000"/>
              <a:buFont typeface="Times New Roman"/>
              <a:buChar char="•"/>
              <a:defRPr sz="4000">
                <a:latin typeface="Calibri"/>
                <a:ea typeface="Calibri"/>
                <a:cs typeface="Calibri"/>
                <a:sym typeface="Calibri"/>
              </a:defRPr>
            </a:pPr>
            <a:r>
              <a:rPr b="0"/>
              <a:t>Focus: Evolutionary</a:t>
            </a:r>
            <a:br>
              <a:rPr b="0"/>
            </a:br>
            <a:r>
              <a:rPr b="0"/>
              <a:t>history of distributions</a:t>
            </a:r>
          </a:p>
          <a:p>
            <a:pPr marL="311711" indent="-311711" algn="l">
              <a:buSzPct val="100000"/>
              <a:buFont typeface="Times New Roman"/>
              <a:buChar char="•"/>
              <a:defRPr sz="4000">
                <a:latin typeface="Calibri"/>
                <a:ea typeface="Calibri"/>
                <a:cs typeface="Calibri"/>
                <a:sym typeface="Calibri"/>
              </a:defRPr>
            </a:pPr>
            <a:r>
              <a:rPr b="0"/>
              <a:t>Dispersal/vicariance events</a:t>
            </a:r>
          </a:p>
          <a:p>
            <a:pPr marL="311711" indent="-311711" algn="l">
              <a:buSzPct val="100000"/>
              <a:buFont typeface="Times New Roman"/>
              <a:buChar char="•"/>
              <a:defRPr sz="4000">
                <a:latin typeface="Calibri"/>
                <a:ea typeface="Calibri"/>
                <a:cs typeface="Calibri"/>
                <a:sym typeface="Calibri"/>
              </a:defRPr>
            </a:pPr>
            <a:r>
              <a:rPr b="0"/>
              <a:t>Timescale: Millions of years</a:t>
            </a: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tatistical model choice in phylogenetic biogeography"/>
          <p:cNvSpPr txBox="1">
            <a:spLocks noGrp="1"/>
          </p:cNvSpPr>
          <p:nvPr>
            <p:ph type="title"/>
          </p:nvPr>
        </p:nvSpPr>
        <p:spPr>
          <a:xfrm>
            <a:off x="413212" y="179313"/>
            <a:ext cx="11975177" cy="901872"/>
          </a:xfrm>
          <a:prstGeom prst="rect">
            <a:avLst/>
          </a:prstGeom>
        </p:spPr>
        <p:txBody>
          <a:bodyPr anchor="t"/>
          <a:lstStyle>
            <a:lvl1pPr>
              <a:defRPr sz="4000" b="1">
                <a:latin typeface="Calibri"/>
                <a:ea typeface="Calibri"/>
                <a:cs typeface="Calibri"/>
                <a:sym typeface="Calibri"/>
              </a:defRPr>
            </a:lvl1pPr>
          </a:lstStyle>
          <a:p>
            <a:r>
              <a:t>Statistical model choice in phylogenetic biogeography</a:t>
            </a:r>
          </a:p>
        </p:txBody>
      </p:sp>
      <p:sp>
        <p:nvSpPr>
          <p:cNvPr id="181" name="Line"/>
          <p:cNvSpPr/>
          <p:nvPr/>
        </p:nvSpPr>
        <p:spPr>
          <a:xfrm flipV="1">
            <a:off x="8187492" y="827861"/>
            <a:ext cx="1999636" cy="1207889"/>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2" name="Line"/>
          <p:cNvSpPr/>
          <p:nvPr/>
        </p:nvSpPr>
        <p:spPr>
          <a:xfrm>
            <a:off x="774700" y="787401"/>
            <a:ext cx="4948238"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3" name="Line"/>
          <p:cNvSpPr/>
          <p:nvPr/>
        </p:nvSpPr>
        <p:spPr>
          <a:xfrm>
            <a:off x="6413502" y="787401"/>
            <a:ext cx="2606295"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4" name="Line"/>
          <p:cNvSpPr/>
          <p:nvPr/>
        </p:nvSpPr>
        <p:spPr>
          <a:xfrm>
            <a:off x="9182101" y="787401"/>
            <a:ext cx="2792711" cy="0"/>
          </a:xfrm>
          <a:prstGeom prst="line">
            <a:avLst/>
          </a:prstGeom>
          <a:ln w="25400">
            <a:solidFill>
              <a:srgbClr val="000000"/>
            </a:solidFill>
            <a:miter lim="400000"/>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5" name="Biogeography:…"/>
          <p:cNvSpPr txBox="1"/>
          <p:nvPr/>
        </p:nvSpPr>
        <p:spPr>
          <a:xfrm>
            <a:off x="4393896" y="1892299"/>
            <a:ext cx="4598008" cy="1333692"/>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spAutoFit/>
          </a:bodyPr>
          <a:lstStyle/>
          <a:p>
            <a:pPr>
              <a:defRPr sz="4000">
                <a:latin typeface="Calibri"/>
                <a:ea typeface="Calibri"/>
                <a:cs typeface="Calibri"/>
                <a:sym typeface="Calibri"/>
              </a:defRPr>
            </a:pPr>
            <a:r>
              <a:t>Biogeography:</a:t>
            </a:r>
          </a:p>
          <a:p>
            <a:pPr>
              <a:defRPr sz="4000">
                <a:latin typeface="Calibri"/>
                <a:ea typeface="Calibri"/>
                <a:cs typeface="Calibri"/>
                <a:sym typeface="Calibri"/>
              </a:defRPr>
            </a:pPr>
            <a:r>
              <a:t>The geography of life</a:t>
            </a:r>
          </a:p>
        </p:txBody>
      </p:sp>
      <p:sp>
        <p:nvSpPr>
          <p:cNvPr id="186" name="Line"/>
          <p:cNvSpPr/>
          <p:nvPr/>
        </p:nvSpPr>
        <p:spPr>
          <a:xfrm>
            <a:off x="7171492"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7" name="Line"/>
          <p:cNvSpPr/>
          <p:nvPr/>
        </p:nvSpPr>
        <p:spPr>
          <a:xfrm flipH="1">
            <a:off x="4683359" y="3309444"/>
            <a:ext cx="1649934" cy="1649934"/>
          </a:xfrm>
          <a:prstGeom prst="line">
            <a:avLst/>
          </a:prstGeom>
          <a:ln w="88900">
            <a:solidFill>
              <a:srgbClr val="000000"/>
            </a:solidFill>
            <a:miter lim="400000"/>
            <a:tailEnd type="stealth"/>
          </a:ln>
        </p:spPr>
        <p:txBody>
          <a:bodyPr lIns="50797" tIns="50797" rIns="50797" bIns="50797" anchor="ctr"/>
          <a:lstStyle/>
          <a:p>
            <a:pPr>
              <a:defRPr sz="4000"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88" name="Ecological biogeography"/>
          <p:cNvSpPr txBox="1"/>
          <p:nvPr/>
        </p:nvSpPr>
        <p:spPr>
          <a:xfrm>
            <a:off x="867261" y="5300224"/>
            <a:ext cx="5250480" cy="71813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4000">
                <a:latin typeface="Calibri"/>
                <a:ea typeface="Calibri"/>
                <a:cs typeface="Calibri"/>
                <a:sym typeface="Calibri"/>
              </a:defRPr>
            </a:lvl1pPr>
          </a:lstStyle>
          <a:p>
            <a:r>
              <a:t>Ecological biogeography</a:t>
            </a:r>
          </a:p>
        </p:txBody>
      </p:sp>
      <p:sp>
        <p:nvSpPr>
          <p:cNvPr id="189" name="Historical biogeography"/>
          <p:cNvSpPr txBox="1"/>
          <p:nvPr/>
        </p:nvSpPr>
        <p:spPr>
          <a:xfrm>
            <a:off x="6858476" y="5300224"/>
            <a:ext cx="5155251" cy="718139"/>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lvl1pPr>
              <a:defRPr sz="4000">
                <a:latin typeface="Calibri"/>
                <a:ea typeface="Calibri"/>
                <a:cs typeface="Calibri"/>
                <a:sym typeface="Calibri"/>
              </a:defRPr>
            </a:lvl1pPr>
          </a:lstStyle>
          <a:p>
            <a:r>
              <a:t>Historical biogeography</a:t>
            </a:r>
          </a:p>
        </p:txBody>
      </p:sp>
      <p:sp>
        <p:nvSpPr>
          <p:cNvPr id="190" name="Focus: Environmental controls on distribution…"/>
          <p:cNvSpPr txBox="1"/>
          <p:nvPr/>
        </p:nvSpPr>
        <p:spPr>
          <a:xfrm>
            <a:off x="812413" y="6045502"/>
            <a:ext cx="5310507" cy="2564799"/>
          </a:xfrm>
          <a:prstGeom prst="rect">
            <a:avLst/>
          </a:prstGeom>
          <a:ln w="12700">
            <a:miter lim="400000"/>
          </a:ln>
          <a:extLst>
            <a:ext uri="{C572A759-6A51-4108-AA02-DFA0A04FC94B}">
              <ma14:wrappingTextBoxFlag xmlns:ma14="http://schemas.microsoft.com/office/mac/drawingml/2011/main" val="1"/>
            </a:ext>
          </a:extLst>
        </p:spPr>
        <p:txBody>
          <a:bodyPr wrap="none" lIns="50797" tIns="50797" rIns="50797" bIns="50797" anchor="ctr">
            <a:spAutoFit/>
          </a:bodyPr>
          <a:lstStyle/>
          <a:p>
            <a:pPr marL="311711" indent="-311711" algn="l">
              <a:buSzPct val="100000"/>
              <a:buFont typeface="Times New Roman"/>
              <a:buChar char="•"/>
              <a:defRPr sz="4000">
                <a:latin typeface="Calibri"/>
                <a:ea typeface="Calibri"/>
                <a:cs typeface="Calibri"/>
                <a:sym typeface="Calibri"/>
              </a:defRPr>
            </a:pPr>
            <a:r>
              <a:rPr b="0"/>
              <a:t>Focus: Environmental</a:t>
            </a:r>
            <a:br>
              <a:rPr b="0"/>
            </a:br>
            <a:r>
              <a:rPr b="0"/>
              <a:t>controls on distribution</a:t>
            </a:r>
          </a:p>
          <a:p>
            <a:pPr marL="311711" indent="-311711" algn="l">
              <a:buSzPct val="100000"/>
              <a:buFont typeface="Times New Roman"/>
              <a:buChar char="•"/>
              <a:defRPr sz="4000">
                <a:latin typeface="Calibri"/>
                <a:ea typeface="Calibri"/>
                <a:cs typeface="Calibri"/>
                <a:sym typeface="Calibri"/>
              </a:defRPr>
            </a:pPr>
            <a:r>
              <a:rPr b="0"/>
              <a:t>Ecological interactions</a:t>
            </a:r>
          </a:p>
          <a:p>
            <a:pPr marL="311711" indent="-311711" algn="l">
              <a:buSzPct val="100000"/>
              <a:buFont typeface="Times New Roman"/>
              <a:buChar char="•"/>
              <a:defRPr sz="4000">
                <a:latin typeface="Calibri"/>
                <a:ea typeface="Calibri"/>
                <a:cs typeface="Calibri"/>
                <a:sym typeface="Calibri"/>
              </a:defRPr>
            </a:pPr>
            <a:r>
              <a:rPr b="0"/>
              <a:t>Timescale: the Recent</a:t>
            </a:r>
          </a:p>
        </p:txBody>
      </p:sp>
      <p:sp>
        <p:nvSpPr>
          <p:cNvPr id="191" name="Focus: Evolutionary history of distributions…"/>
          <p:cNvSpPr txBox="1"/>
          <p:nvPr/>
        </p:nvSpPr>
        <p:spPr>
          <a:xfrm>
            <a:off x="6629012" y="6032501"/>
            <a:ext cx="6128526" cy="3180352"/>
          </a:xfrm>
          <a:prstGeom prst="rect">
            <a:avLst/>
          </a:prstGeom>
          <a:ln w="12700">
            <a:miter lim="400000"/>
          </a:ln>
          <a:extLst>
            <a:ext uri="{C572A759-6A51-4108-AA02-DFA0A04FC94B}">
              <ma14:wrappingTextBoxFlag xmlns:ma14="http://schemas.microsoft.com/office/mac/drawingml/2011/main" val="1"/>
            </a:ext>
          </a:extLst>
        </p:spPr>
        <p:txBody>
          <a:bodyPr lIns="50797" tIns="50797" rIns="50797" bIns="50797">
            <a:spAutoFit/>
          </a:bodyPr>
          <a:lstStyle/>
          <a:p>
            <a:pPr marL="311711" indent="-311711" algn="l">
              <a:buSzPct val="100000"/>
              <a:buFont typeface="Times New Roman"/>
              <a:buChar char="•"/>
              <a:defRPr sz="4000">
                <a:latin typeface="Calibri"/>
                <a:ea typeface="Calibri"/>
                <a:cs typeface="Calibri"/>
                <a:sym typeface="Calibri"/>
              </a:defRPr>
            </a:pPr>
            <a:r>
              <a:rPr b="0"/>
              <a:t>Focus: Evolutionary</a:t>
            </a:r>
            <a:br>
              <a:rPr b="0"/>
            </a:br>
            <a:r>
              <a:rPr b="0"/>
              <a:t>history of distributions</a:t>
            </a:r>
          </a:p>
          <a:p>
            <a:pPr marL="311711" indent="-311711" algn="l">
              <a:buSzPct val="100000"/>
              <a:buFont typeface="Times New Roman"/>
              <a:buChar char="•"/>
              <a:defRPr sz="4000">
                <a:latin typeface="Calibri"/>
                <a:ea typeface="Calibri"/>
                <a:cs typeface="Calibri"/>
                <a:sym typeface="Calibri"/>
              </a:defRPr>
            </a:pPr>
            <a:r>
              <a:rPr b="0"/>
              <a:t>Dispersal/vicariance events</a:t>
            </a:r>
          </a:p>
          <a:p>
            <a:pPr marL="311711" indent="-311711" algn="l">
              <a:buSzPct val="100000"/>
              <a:buFont typeface="Times New Roman"/>
              <a:buChar char="•"/>
              <a:defRPr sz="4000">
                <a:latin typeface="Calibri"/>
                <a:ea typeface="Calibri"/>
                <a:cs typeface="Calibri"/>
                <a:sym typeface="Calibri"/>
              </a:defRPr>
            </a:pPr>
            <a:r>
              <a:rPr b="0"/>
              <a:t>Timescale: Millions of years</a:t>
            </a:r>
          </a:p>
          <a:p>
            <a:pPr marL="311711" indent="-311711" algn="l">
              <a:buSzPct val="100000"/>
              <a:buFont typeface="Times New Roman"/>
              <a:buChar char="•"/>
              <a:defRPr sz="4000">
                <a:latin typeface="Calibri"/>
                <a:ea typeface="Calibri"/>
                <a:cs typeface="Calibri"/>
                <a:sym typeface="Calibri"/>
              </a:defRPr>
            </a:pPr>
            <a:r>
              <a:t>2000s: PHYLOGENIES</a:t>
            </a:r>
          </a:p>
        </p:txBody>
      </p:sp>
    </p:spTree>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1386</TotalTime>
  <Words>4025</Words>
  <Application>Microsoft Macintosh PowerPoint</Application>
  <PresentationFormat>Custom</PresentationFormat>
  <Paragraphs>387</Paragraphs>
  <Slides>70</Slides>
  <Notes>15</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White</vt:lpstr>
      <vt:lpstr>History of Historical Biogeography</vt:lpstr>
      <vt:lpstr>Some notes on my style</vt:lpstr>
      <vt:lpstr>Some notes on my style</vt:lpstr>
      <vt:lpstr>Statistical model choice in phylogenetic biogeography</vt:lpstr>
      <vt:lpstr>Statistical model choice in phylogenetic biogeography</vt:lpstr>
      <vt:lpstr>Statistical model choice in phylogenetic biogeography</vt:lpstr>
      <vt:lpstr>Statistical model choice in phylogenetic biogeography</vt:lpstr>
      <vt:lpstr>Statistical model choice in phylogenetic biogeography</vt:lpstr>
      <vt:lpstr>Statistical model choice in phylogenetic biogeography</vt:lpstr>
      <vt:lpstr>Statistical model choice in phylogenetic biogeography</vt:lpstr>
      <vt:lpstr>PowerPoint Presentation</vt:lpstr>
      <vt:lpstr>PowerPoint Presentation</vt:lpstr>
      <vt:lpstr>PowerPoint Presentation</vt:lpstr>
      <vt:lpstr>PowerPoint Presentation</vt:lpstr>
      <vt:lpstr>PowerPoint Presentation</vt:lpstr>
      <vt:lpstr>Major themes in (macro-scale) biogeography</vt:lpstr>
      <vt:lpstr>In the Beginning…</vt:lpstr>
      <vt:lpstr>In the Beginning…</vt:lpstr>
      <vt:lpstr>PowerPoint Presentation</vt:lpstr>
      <vt:lpstr>In the Beginning…</vt:lpstr>
      <vt:lpstr>In the Beginning…</vt:lpstr>
      <vt:lpstr>In the Beginning…</vt:lpstr>
      <vt:lpstr>In the Beginning…</vt:lpstr>
      <vt:lpstr>Noah’s Flood story…</vt:lpstr>
      <vt:lpstr>Noah’s Flood story…</vt:lpstr>
      <vt:lpstr>Noah’s Flood story…</vt:lpstr>
      <vt:lpstr>Noah’s Flood story…</vt:lpstr>
      <vt:lpstr>Noah’s Flood story…</vt:lpstr>
      <vt:lpstr>Noah’s Flood story…</vt:lpstr>
      <vt:lpstr>Noah’s Flood story…</vt:lpstr>
      <vt:lpstr>(More on what motivates the modern fundamentalists’ search for Noah’s Ark)</vt:lpstr>
      <vt:lpstr>Back to biogeography</vt:lpstr>
      <vt:lpstr>Back to biogeography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Return to origins</vt:lpstr>
      <vt:lpstr>Return to origins</vt:lpstr>
      <vt:lpstr>Darwin in 1835 (returning home)</vt:lpstr>
      <vt:lpstr>1859: Darwin</vt:lpstr>
      <vt:lpstr>Common ancestry solved problems</vt:lpstr>
      <vt:lpstr>Common ancestry solved problems</vt:lpstr>
      <vt:lpstr>Common ancestry created new problems - next time</vt:lpstr>
      <vt:lpstr>Bonus slides – background on US creationism debate, if needed/desired</vt:lpstr>
      <vt:lpstr>PowerPoint Presentation</vt:lpstr>
      <vt:lpstr>Time magazine (summer 2005)</vt:lpstr>
      <vt:lpstr>Kitzmiller v. Dover</vt:lpstr>
      <vt:lpstr>ID Not Science</vt:lpstr>
      <vt:lpstr>“Intelligent Design” = creationism relabeled</vt:lpstr>
      <vt:lpstr>Intelligent Design = Creation science</vt:lpstr>
      <vt:lpstr>The evolution of Pandas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History of Historical Biogeography</dc:title>
  <cp:lastModifiedBy>Nick Matzke</cp:lastModifiedBy>
  <cp:revision>60</cp:revision>
  <dcterms:modified xsi:type="dcterms:W3CDTF">2021-01-04T03:29:00Z</dcterms:modified>
</cp:coreProperties>
</file>